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3" r:id="rId7"/>
    <p:sldId id="260" r:id="rId8"/>
    <p:sldId id="268" r:id="rId9"/>
    <p:sldId id="266" r:id="rId10"/>
    <p:sldId id="270" r:id="rId11"/>
    <p:sldId id="2435" r:id="rId12"/>
    <p:sldId id="2436" r:id="rId13"/>
    <p:sldId id="269" r:id="rId14"/>
    <p:sldId id="271" r:id="rId15"/>
    <p:sldId id="2433" r:id="rId16"/>
    <p:sldId id="2432" r:id="rId17"/>
    <p:sldId id="2438" r:id="rId18"/>
    <p:sldId id="2437" r:id="rId1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主要推動班級</a:t>
          </a: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一年忠班戴偉琦</a:t>
          </a: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三年忠班蕭佑庭</a:t>
          </a:r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教學活動支援</a:t>
          </a: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英文老師張宛茹</a:t>
          </a: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圖書老師陳俞均</a:t>
          </a:r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教導主任楊智仲</a:t>
          </a:r>
          <a:endParaRPr lang="en-US" altLang="zh-TW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總務主任王俊鑫</a:t>
          </a:r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計畫申請</a:t>
          </a: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校長羅健霖</a:t>
          </a:r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行政運作支援</a:t>
          </a:r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F9E6ED8B-AE7D-433C-869B-BD35404E487F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學務組長陳宥任</a:t>
          </a:r>
        </a:p>
      </dgm:t>
    </dgm:pt>
    <dgm:pt modelId="{8FD58991-2DC2-41DC-B2F3-D6950A7D7363}" type="parTrans" cxnId="{5A59123F-5B37-43BE-BC2E-D6B10095AB6D}">
      <dgm:prSet/>
      <dgm:spPr/>
      <dgm:t>
        <a:bodyPr/>
        <a:lstStyle/>
        <a:p>
          <a:endParaRPr lang="zh-TW" altLang="en-US"/>
        </a:p>
      </dgm:t>
    </dgm:pt>
    <dgm:pt modelId="{416DC9AE-4829-4FE9-89F9-99BF2245651F}" type="sibTrans" cxnId="{5A59123F-5B37-43BE-BC2E-D6B10095AB6D}">
      <dgm:prSet/>
      <dgm:spPr/>
      <dgm:t>
        <a:bodyPr/>
        <a:lstStyle/>
        <a:p>
          <a:endParaRPr lang="zh-TW" altLang="en-US"/>
        </a:p>
      </dgm:t>
    </dgm:pt>
    <dgm:pt modelId="{00B45ED7-18FC-4851-AC6F-2638626D7756}">
      <dgm:prSet phldrT="[Text]"/>
      <dgm:spPr/>
      <dgm:t>
        <a:bodyPr rtlCol="0"/>
        <a:lstStyle/>
        <a:p>
          <a:pPr rtl="0"/>
          <a:endParaRPr lang="en-US" altLang="zh-TW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33E8D54-D486-4510-A673-EC33E93BC1E7}" type="parTrans" cxnId="{3E2E9A17-852E-4A20-8650-DBDF4AA4B361}">
      <dgm:prSet/>
      <dgm:spPr/>
      <dgm:t>
        <a:bodyPr/>
        <a:lstStyle/>
        <a:p>
          <a:endParaRPr lang="zh-TW" altLang="en-US"/>
        </a:p>
      </dgm:t>
    </dgm:pt>
    <dgm:pt modelId="{400BFF9A-E26E-411D-AA8D-A38805624877}" type="sibTrans" cxnId="{3E2E9A17-852E-4A20-8650-DBDF4AA4B361}">
      <dgm:prSet/>
      <dgm:spPr/>
      <dgm:t>
        <a:bodyPr/>
        <a:lstStyle/>
        <a:p>
          <a:endParaRPr lang="zh-TW" alt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9"/>
      <dgm:spPr/>
    </dgm:pt>
    <dgm:pt modelId="{187D4E8C-5C91-4D00-870C-2C45D4EA263C}" type="pres">
      <dgm:prSet presAssocID="{B4F1B46E-22B2-4721-950C-8704487586DC}" presName="firstChildTx" presStyleLbl="bgAccFollowNode1" presStyleIdx="0" presStyleCnt="9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9"/>
      <dgm:spPr/>
    </dgm:pt>
    <dgm:pt modelId="{4AE7D907-B6F4-4647-AB3F-ABE94C438AE8}" type="pres">
      <dgm:prSet presAssocID="{F9D46839-CD06-4669-AAE4-4D1E9AFEDA78}" presName="childTx" presStyleLbl="bgAccFollowNode1" presStyleIdx="1" presStyleCnt="9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2" presStyleCnt="9"/>
      <dgm:spPr/>
    </dgm:pt>
    <dgm:pt modelId="{10C9E3CF-3A8F-4100-8ACD-91E2373197A2}" type="pres">
      <dgm:prSet presAssocID="{F2881FB1-6580-4F21-A283-BFAA6F91D5D2}" presName="firstChildTx" presStyleLbl="bgAccFollowNode1" presStyleIdx="2" presStyleCnt="9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3" presStyleCnt="9"/>
      <dgm:spPr/>
    </dgm:pt>
    <dgm:pt modelId="{B12AEB83-0A64-4B36-BF01-B2F834861BAA}" type="pres">
      <dgm:prSet presAssocID="{29E78340-8EBE-415C-B973-78A91A054B9C}" presName="childTx" presStyleLbl="bgAccFollowNode1" presStyleIdx="3" presStyleCnt="9">
        <dgm:presLayoutVars>
          <dgm:bulletEnabled val="1"/>
        </dgm:presLayoutVars>
      </dgm:prSet>
      <dgm:spPr/>
    </dgm:pt>
    <dgm:pt modelId="{80AEF2C7-2FE0-4B23-8636-7068D47AE03D}" type="pres">
      <dgm:prSet presAssocID="{F9E6ED8B-AE7D-433C-869B-BD35404E487F}" presName="comp" presStyleCnt="0"/>
      <dgm:spPr/>
    </dgm:pt>
    <dgm:pt modelId="{CDD52D5D-08B2-4986-B1C4-6D16CD841F17}" type="pres">
      <dgm:prSet presAssocID="{F9E6ED8B-AE7D-433C-869B-BD35404E487F}" presName="child" presStyleLbl="bgAccFollowNode1" presStyleIdx="4" presStyleCnt="9"/>
      <dgm:spPr/>
    </dgm:pt>
    <dgm:pt modelId="{F867E50C-BB33-4252-BA16-D5F0F5450BFA}" type="pres">
      <dgm:prSet presAssocID="{F9E6ED8B-AE7D-433C-869B-BD35404E487F}" presName="childTx" presStyleLbl="bgAccFollowNode1" presStyleIdx="4" presStyleCnt="9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5" presStyleCnt="9"/>
      <dgm:spPr/>
    </dgm:pt>
    <dgm:pt modelId="{F8977219-728E-448F-AE8B-46B14F4F17DE}" type="pres">
      <dgm:prSet presAssocID="{6352CA33-6755-44BE-808F-400DA4CF80A7}" presName="firstChildTx" presStyleLbl="bgAccFollowNode1" presStyleIdx="5" presStyleCnt="9">
        <dgm:presLayoutVars>
          <dgm:bulletEnabled val="1"/>
        </dgm:presLayoutVars>
      </dgm:prSet>
      <dgm:spPr/>
    </dgm:pt>
    <dgm:pt modelId="{AB63E338-975A-44D8-8C05-1C02BE61EE68}" type="pres">
      <dgm:prSet presAssocID="{00B45ED7-18FC-4851-AC6F-2638626D7756}" presName="comp" presStyleCnt="0"/>
      <dgm:spPr/>
    </dgm:pt>
    <dgm:pt modelId="{237B5AD3-82E2-43E4-9F27-E0AD916DCE71}" type="pres">
      <dgm:prSet presAssocID="{00B45ED7-18FC-4851-AC6F-2638626D7756}" presName="child" presStyleLbl="bgAccFollowNode1" presStyleIdx="6" presStyleCnt="9"/>
      <dgm:spPr/>
    </dgm:pt>
    <dgm:pt modelId="{228E4AD5-C264-4B3C-8F7C-733E13422DE0}" type="pres">
      <dgm:prSet presAssocID="{00B45ED7-18FC-4851-AC6F-2638626D7756}" presName="childTx" presStyleLbl="bgAccFollowNode1" presStyleIdx="6" presStyleCnt="9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7" presStyleCnt="9"/>
      <dgm:spPr/>
    </dgm:pt>
    <dgm:pt modelId="{96624143-7928-48E9-817F-BC4A07250C32}" type="pres">
      <dgm:prSet presAssocID="{3D5CDB25-F8FA-444B-8D4A-1D29D0CBA282}" presName="childTx" presStyleLbl="bgAccFollowNode1" presStyleIdx="7" presStyleCnt="9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8" presStyleCnt="9"/>
      <dgm:spPr/>
    </dgm:pt>
    <dgm:pt modelId="{5B88A17E-EFF5-4A04-9CC9-D2131DA9ECCC}" type="pres">
      <dgm:prSet presAssocID="{7FCE83D9-631B-4420-BBFC-CA0AFA59F747}" presName="firstChildTx" presStyleLbl="bgAccFollowNode1" presStyleIdx="8" presStyleCnt="9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3E2E9A17-852E-4A20-8650-DBDF4AA4B361}" srcId="{6352CA33-6755-44BE-808F-400DA4CF80A7}" destId="{00B45ED7-18FC-4851-AC6F-2638626D7756}" srcOrd="1" destOrd="0" parTransId="{C33E8D54-D486-4510-A673-EC33E93BC1E7}" sibTransId="{400BFF9A-E26E-411D-AA8D-A38805624877}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5A59123F-5B37-43BE-BC2E-D6B10095AB6D}" srcId="{F2881FB1-6580-4F21-A283-BFAA6F91D5D2}" destId="{F9E6ED8B-AE7D-433C-869B-BD35404E487F}" srcOrd="2" destOrd="0" parTransId="{8FD58991-2DC2-41DC-B2F3-D6950A7D7363}" sibTransId="{416DC9AE-4829-4FE9-89F9-99BF2245651F}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5D6B2649-6208-420A-BD56-938A2D4696A7}" type="presOf" srcId="{00B45ED7-18FC-4851-AC6F-2638626D7756}" destId="{237B5AD3-82E2-43E4-9F27-E0AD916DCE71}" srcOrd="0" destOrd="0" presId="urn:microsoft.com/office/officeart/2005/8/layout/hList9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86D3CFBE-89E6-4631-A6EF-FE1251805917}" type="presOf" srcId="{F9E6ED8B-AE7D-433C-869B-BD35404E487F}" destId="{F867E50C-BB33-4252-BA16-D5F0F5450BFA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0979B1D6-CB2D-49F8-BD34-1C7F6B845F5C}" type="presOf" srcId="{00B45ED7-18FC-4851-AC6F-2638626D7756}" destId="{228E4AD5-C264-4B3C-8F7C-733E13422DE0}" srcOrd="1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2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3D495AF3-EB57-41CF-923D-F197E78F5327}" type="presOf" srcId="{F9E6ED8B-AE7D-433C-869B-BD35404E487F}" destId="{CDD52D5D-08B2-4986-B1C4-6D16CD841F17}" srcOrd="0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434A51B6-6456-43A7-BD6B-F54245446C55}" type="presParOf" srcId="{6E53DEF7-499E-42EE-802D-59B2F8915392}" destId="{80AEF2C7-2FE0-4B23-8636-7068D47AE03D}" srcOrd="3" destOrd="0" presId="urn:microsoft.com/office/officeart/2005/8/layout/hList9"/>
    <dgm:cxn modelId="{1D2A16EB-74E5-49E1-AA5E-8A7F9627BEA6}" type="presParOf" srcId="{80AEF2C7-2FE0-4B23-8636-7068D47AE03D}" destId="{CDD52D5D-08B2-4986-B1C4-6D16CD841F17}" srcOrd="0" destOrd="0" presId="urn:microsoft.com/office/officeart/2005/8/layout/hList9"/>
    <dgm:cxn modelId="{0B19E466-9920-40A2-A50D-91F7A5D400F3}" type="presParOf" srcId="{80AEF2C7-2FE0-4B23-8636-7068D47AE03D}" destId="{F867E50C-BB33-4252-BA16-D5F0F5450BFA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B22B450F-0EE9-417D-8E1F-5D13D4139C06}" type="presParOf" srcId="{7B0C2EAE-70CB-4160-863D-210C3C66D5FD}" destId="{AB63E338-975A-44D8-8C05-1C02BE61EE68}" srcOrd="2" destOrd="0" presId="urn:microsoft.com/office/officeart/2005/8/layout/hList9"/>
    <dgm:cxn modelId="{4AE51FD7-DE73-4034-A3ED-C25D7F52C178}" type="presParOf" srcId="{AB63E338-975A-44D8-8C05-1C02BE61EE68}" destId="{237B5AD3-82E2-43E4-9F27-E0AD916DCE71}" srcOrd="0" destOrd="0" presId="urn:microsoft.com/office/officeart/2005/8/layout/hList9"/>
    <dgm:cxn modelId="{D02C54C0-43CB-4E76-927F-DFC44BC14EF5}" type="presParOf" srcId="{AB63E338-975A-44D8-8C05-1C02BE61EE68}" destId="{228E4AD5-C264-4B3C-8F7C-733E13422DE0}" srcOrd="1" destOrd="0" presId="urn:microsoft.com/office/officeart/2005/8/layout/hList9"/>
    <dgm:cxn modelId="{6ACEADBE-023B-4505-93FF-04069F754490}" type="presParOf" srcId="{7B0C2EAE-70CB-4160-863D-210C3C66D5FD}" destId="{46A8623B-DC64-4ED6-B73D-98FEAB030508}" srcOrd="3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96252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一年忠班戴偉琦</a:t>
          </a:r>
        </a:p>
      </dsp:txBody>
      <dsp:txXfrm>
        <a:off x="1063655" y="962522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98050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三年忠班蕭佑庭</a:t>
          </a:r>
        </a:p>
      </dsp:txBody>
      <dsp:txXfrm>
        <a:off x="1063655" y="1980503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555533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主要推動班級</a:t>
          </a:r>
        </a:p>
      </dsp:txBody>
      <dsp:txXfrm>
        <a:off x="154488" y="704538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96252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英文老師張宛茹</a:t>
          </a:r>
        </a:p>
      </dsp:txBody>
      <dsp:txXfrm>
        <a:off x="3607337" y="962522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98050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圖書老師陳俞均</a:t>
          </a:r>
        </a:p>
      </dsp:txBody>
      <dsp:txXfrm>
        <a:off x="3607337" y="1980503"/>
        <a:ext cx="1282015" cy="1017981"/>
      </dsp:txXfrm>
    </dsp:sp>
    <dsp:sp modelId="{CDD52D5D-08B2-4986-B1C4-6D16CD841F17}">
      <dsp:nvSpPr>
        <dsp:cNvPr id="0" name=""/>
        <dsp:cNvSpPr/>
      </dsp:nvSpPr>
      <dsp:spPr>
        <a:xfrm>
          <a:off x="3363143" y="2998485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學務組長陳宥任</a:t>
          </a:r>
        </a:p>
      </dsp:txBody>
      <dsp:txXfrm>
        <a:off x="3607337" y="2998485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555533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教學活動支援</a:t>
          </a:r>
        </a:p>
      </dsp:txBody>
      <dsp:txXfrm>
        <a:off x="2698170" y="704538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96252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教導主任楊智仲</a:t>
          </a:r>
          <a:endParaRPr lang="en-US" altLang="zh-TW" sz="19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6151018" y="962522"/>
        <a:ext cx="1282015" cy="1017981"/>
      </dsp:txXfrm>
    </dsp:sp>
    <dsp:sp modelId="{237B5AD3-82E2-43E4-9F27-E0AD916DCE71}">
      <dsp:nvSpPr>
        <dsp:cNvPr id="0" name=""/>
        <dsp:cNvSpPr/>
      </dsp:nvSpPr>
      <dsp:spPr>
        <a:xfrm>
          <a:off x="5906825" y="198050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9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6151018" y="1980503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2998485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總務主任王俊鑫</a:t>
          </a:r>
        </a:p>
      </dsp:txBody>
      <dsp:txXfrm>
        <a:off x="6151018" y="2998485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555533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行政運作支援</a:t>
          </a:r>
        </a:p>
      </dsp:txBody>
      <dsp:txXfrm>
        <a:off x="5241852" y="704538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96252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校長羅健霖</a:t>
          </a:r>
        </a:p>
      </dsp:txBody>
      <dsp:txXfrm>
        <a:off x="8694700" y="962522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555533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計畫申請</a:t>
          </a:r>
        </a:p>
      </dsp:txBody>
      <dsp:txXfrm>
        <a:off x="7785534" y="704538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2025/1/7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358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9B422B-3BF5-43B3-9165-CCDB821825AF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2563F1-500E-408A-A491-AE24D688795F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7B3416-5CF5-4927-985D-18A895A86DC6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889B35-78A4-45CE-AD89-6D92CED8C8C3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圖表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 rtlCol="0">
            <a:noAutofit/>
          </a:bodyPr>
          <a:lstStyle>
            <a:lvl1pPr>
              <a:defRPr sz="4800" spc="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C2E478F-E849-4A8C-AF1F-CBCC78A7CBF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8640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725DB8-7E1F-4134-B0B4-81426C2F1419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F88363-1F06-484F-8EF8-105DD2962615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5015EE-A651-48B6-9DC6-905699ADF8ED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8B0A60-0F1A-4E29-9883-18EE76F0CFF8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25917-AF7F-4360-B651-0C1870BBDB38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E9807A-A7EC-48A6-8C49-0D504F76532B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B48C6C-65B7-481E-987C-5E2442136467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9DC7F4-5BF6-457F-99BE-03398AF10899}" type="datetime1">
              <a:rPr lang="zh-TW" altLang="en-US" smtClean="0"/>
              <a:pPr/>
              <a:t>2025/1/7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trc.mlc.edu.tw/resource" TargetMode="External"/><Relationship Id="rId2" Type="http://schemas.openxmlformats.org/officeDocument/2006/relationships/hyperlink" Target="https://pocketor.cocoing.info/?openExternalBrowser=1#/class-about/f71695542bcd49c2a34adf3b69336ccd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3.wdp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3805428" cy="221969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基隆巿港西國小推動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MSSR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明日閱讀期中簡報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報告人 羅健霖 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代表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b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b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戴偉琦 蕭佑庭 張宛茹 楊智仲</a:t>
            </a:r>
            <a:r>
              <a:rPr lang="en-US" altLang="zh-TW" dirty="0"/>
              <a:t> </a:t>
            </a:r>
            <a:r>
              <a:rPr lang="zh-TW" altLang="en-US" dirty="0"/>
              <a:t>陳宥任 陳</a:t>
            </a:r>
            <a:r>
              <a:rPr lang="zh-TW" altLang="en-US"/>
              <a:t>俞均 王俊鑫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72BF4A3-F826-1E7C-C15A-CD62BAC93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26" y="1381997"/>
            <a:ext cx="1219148" cy="12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閱讀素材上網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預留位置 4" descr="架上書籍特寫，前景和後景有更多模糊的書影" title="範例圖片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643350" y="4954554"/>
            <a:ext cx="2198321" cy="1562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本校校網成立專責網頁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/>
              <a:t>同時兼顧成果蒐集</a:t>
            </a:r>
            <a:endParaRPr lang="en-US" altLang="zh-TW" dirty="0"/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紀錄推動歷程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/>
              <a:t>家長同步利用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92532B-B483-49B1-8BA9-4355A7234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66" y="685800"/>
            <a:ext cx="6430912" cy="5698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15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MSSR/</a:t>
            </a:r>
            <a:r>
              <a:rPr lang="zh-TW" altLang="en-US" dirty="0"/>
              <a:t>英文支援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針對出現頻繁單字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僅協助理解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不背誦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/>
              <a:t>利用英文課程簡單說明</a:t>
            </a:r>
            <a:endParaRPr lang="en-US" altLang="zh-TW" dirty="0"/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/>
              <a:t>不列入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評量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7D0D38FD-AE40-49B1-8311-3F50F173F7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6" y="1446241"/>
            <a:ext cx="3447246" cy="2585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版面配置區 7">
            <a:extLst>
              <a:ext uri="{FF2B5EF4-FFF2-40B4-BE49-F238E27FC236}">
                <a16:creationId xmlns:a16="http://schemas.microsoft.com/office/drawing/2014/main" id="{9CE0754D-3AA6-48A6-8BEF-946F12361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6" y="4211385"/>
            <a:ext cx="3427220" cy="2570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圖片版面配置區 7">
            <a:extLst>
              <a:ext uri="{FF2B5EF4-FFF2-40B4-BE49-F238E27FC236}">
                <a16:creationId xmlns:a16="http://schemas.microsoft.com/office/drawing/2014/main" id="{2BA7D82D-49BE-2AF3-7CF7-4BE53635D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463" y="4153991"/>
            <a:ext cx="4341077" cy="2445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7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935BC-A54E-CFDE-E98D-318AA24C1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48A305-1687-FEC3-642A-43954DCE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MSSR/</a:t>
            </a:r>
            <a:r>
              <a:rPr lang="zh-TW" altLang="en-US" dirty="0"/>
              <a:t>校內研習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10C57B78-6274-5800-9735-74BE77CEB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5212010" cy="2585434"/>
          </a:xfrm>
        </p:spPr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說明計畫內容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/>
              <a:t>說明閱讀與腦神經學習關係</a:t>
            </a:r>
            <a:endParaRPr lang="en-US" altLang="zh-TW" dirty="0"/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說明第一階段本校預定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MSSR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目標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試做運行部份班級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101+301</a:t>
            </a:r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/>
              <a:t>說明資源支持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D51D8C8C-D6BB-AFE5-44E0-67D9AD1F05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3447" y="1446241"/>
            <a:ext cx="4473905" cy="258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版面配置區 7">
            <a:extLst>
              <a:ext uri="{FF2B5EF4-FFF2-40B4-BE49-F238E27FC236}">
                <a16:creationId xmlns:a16="http://schemas.microsoft.com/office/drawing/2014/main" id="{A1EDA693-BA59-165D-D7C6-660149FDB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3447" y="4031675"/>
            <a:ext cx="4473905" cy="258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版面配置區 7">
            <a:extLst>
              <a:ext uri="{FF2B5EF4-FFF2-40B4-BE49-F238E27FC236}">
                <a16:creationId xmlns:a16="http://schemas.microsoft.com/office/drawing/2014/main" id="{5A5BFA45-9345-23E3-F724-AB0843431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1707" y="4420099"/>
            <a:ext cx="3900378" cy="2197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版面配置區 7">
            <a:extLst>
              <a:ext uri="{FF2B5EF4-FFF2-40B4-BE49-F238E27FC236}">
                <a16:creationId xmlns:a16="http://schemas.microsoft.com/office/drawing/2014/main" id="{C33DB214-6E88-FD48-4684-77F09F3640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837" y="4402228"/>
            <a:ext cx="3900378" cy="2197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26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3DA247-2F35-4FB8-903D-FB32D7B8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11" y="411163"/>
            <a:ext cx="11002962" cy="823913"/>
          </a:xfrm>
        </p:spPr>
        <p:txBody>
          <a:bodyPr rtlCol="0"/>
          <a:lstStyle/>
          <a:p>
            <a:pPr rtl="0"/>
            <a:r>
              <a:rPr lang="en-US" altLang="zh-TW" dirty="0"/>
              <a:t>MSSR</a:t>
            </a:r>
            <a:r>
              <a:rPr lang="zh-TW" altLang="en-US" dirty="0"/>
              <a:t>推動期程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DE7135-9153-4AEB-AC1F-4B951B7A7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US" altLang="zh-TW" smtClean="0"/>
              <a:t>13</a:t>
            </a:fld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CF861ED-C82F-418B-D4C9-FF508196D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0303"/>
              </p:ext>
            </p:extLst>
          </p:nvPr>
        </p:nvGraphicFramePr>
        <p:xfrm>
          <a:off x="1259840" y="1745826"/>
          <a:ext cx="9825739" cy="441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77">
                  <a:extLst>
                    <a:ext uri="{9D8B030D-6E8A-4147-A177-3AD203B41FA5}">
                      <a16:colId xmlns:a16="http://schemas.microsoft.com/office/drawing/2014/main" val="3478592713"/>
                    </a:ext>
                  </a:extLst>
                </a:gridCol>
                <a:gridCol w="1403677">
                  <a:extLst>
                    <a:ext uri="{9D8B030D-6E8A-4147-A177-3AD203B41FA5}">
                      <a16:colId xmlns:a16="http://schemas.microsoft.com/office/drawing/2014/main" val="97615928"/>
                    </a:ext>
                  </a:extLst>
                </a:gridCol>
                <a:gridCol w="1403677">
                  <a:extLst>
                    <a:ext uri="{9D8B030D-6E8A-4147-A177-3AD203B41FA5}">
                      <a16:colId xmlns:a16="http://schemas.microsoft.com/office/drawing/2014/main" val="330043237"/>
                    </a:ext>
                  </a:extLst>
                </a:gridCol>
                <a:gridCol w="1403677">
                  <a:extLst>
                    <a:ext uri="{9D8B030D-6E8A-4147-A177-3AD203B41FA5}">
                      <a16:colId xmlns:a16="http://schemas.microsoft.com/office/drawing/2014/main" val="1750241828"/>
                    </a:ext>
                  </a:extLst>
                </a:gridCol>
                <a:gridCol w="1403677">
                  <a:extLst>
                    <a:ext uri="{9D8B030D-6E8A-4147-A177-3AD203B41FA5}">
                      <a16:colId xmlns:a16="http://schemas.microsoft.com/office/drawing/2014/main" val="3573865955"/>
                    </a:ext>
                  </a:extLst>
                </a:gridCol>
                <a:gridCol w="1403677">
                  <a:extLst>
                    <a:ext uri="{9D8B030D-6E8A-4147-A177-3AD203B41FA5}">
                      <a16:colId xmlns:a16="http://schemas.microsoft.com/office/drawing/2014/main" val="3466979130"/>
                    </a:ext>
                  </a:extLst>
                </a:gridCol>
                <a:gridCol w="1403677">
                  <a:extLst>
                    <a:ext uri="{9D8B030D-6E8A-4147-A177-3AD203B41FA5}">
                      <a16:colId xmlns:a16="http://schemas.microsoft.com/office/drawing/2014/main" val="2901854716"/>
                    </a:ext>
                  </a:extLst>
                </a:gridCol>
              </a:tblGrid>
              <a:tr h="630162">
                <a:tc>
                  <a:txBody>
                    <a:bodyPr/>
                    <a:lstStyle/>
                    <a:p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2+3</a:t>
                      </a:r>
                      <a:r>
                        <a:rPr lang="zh-TW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07469"/>
                  </a:ext>
                </a:extLst>
              </a:tr>
              <a:tr h="6301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57445"/>
                  </a:ext>
                </a:extLst>
              </a:tr>
              <a:tr h="6301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431308"/>
                  </a:ext>
                </a:extLst>
              </a:tr>
              <a:tr h="6301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354312"/>
                  </a:ext>
                </a:extLst>
              </a:tr>
              <a:tr h="6301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559785"/>
                  </a:ext>
                </a:extLst>
              </a:tr>
              <a:tr h="6301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97346"/>
                  </a:ext>
                </a:extLst>
              </a:tr>
              <a:tr h="6301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634745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46E0A953-67AC-F758-E5A7-10AF3EF08CDB}"/>
              </a:ext>
            </a:extLst>
          </p:cNvPr>
          <p:cNvSpPr txBox="1"/>
          <p:nvPr/>
        </p:nvSpPr>
        <p:spPr>
          <a:xfrm>
            <a:off x="279909" y="2507734"/>
            <a:ext cx="118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班級推動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8D97E26-565E-AC9D-EAB9-2C6FABC8FEB1}"/>
              </a:ext>
            </a:extLst>
          </p:cNvPr>
          <p:cNvSpPr txBox="1"/>
          <p:nvPr/>
        </p:nvSpPr>
        <p:spPr>
          <a:xfrm>
            <a:off x="279909" y="3172372"/>
            <a:ext cx="118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教師研習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5D04F71-044E-3000-DF4C-EB1242AD8997}"/>
              </a:ext>
            </a:extLst>
          </p:cNvPr>
          <p:cNvSpPr txBox="1"/>
          <p:nvPr/>
        </p:nvSpPr>
        <p:spPr>
          <a:xfrm>
            <a:off x="279909" y="3837010"/>
            <a:ext cx="118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全校活動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2202189-3A79-9ACE-E376-9E2FA9CD8BC1}"/>
              </a:ext>
            </a:extLst>
          </p:cNvPr>
          <p:cNvSpPr txBox="1"/>
          <p:nvPr/>
        </p:nvSpPr>
        <p:spPr>
          <a:xfrm>
            <a:off x="279908" y="4449313"/>
            <a:ext cx="118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成果蒐集</a:t>
            </a:r>
            <a:endParaRPr lang="en-US" altLang="zh-TW" sz="1400" dirty="0"/>
          </a:p>
          <a:p>
            <a:r>
              <a:rPr lang="en-US" altLang="zh-TW" sz="1400" dirty="0"/>
              <a:t>(</a:t>
            </a:r>
            <a:r>
              <a:rPr lang="zh-TW" altLang="en-US" sz="1400" dirty="0"/>
              <a:t>師生回饋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B0AC24-E4C9-442C-66B6-9C417DD040D3}"/>
              </a:ext>
            </a:extLst>
          </p:cNvPr>
          <p:cNvSpPr/>
          <p:nvPr/>
        </p:nvSpPr>
        <p:spPr>
          <a:xfrm>
            <a:off x="1290320" y="2661622"/>
            <a:ext cx="9398000" cy="1538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95D94A-BC72-601B-78BB-D2C61D99B3B5}"/>
              </a:ext>
            </a:extLst>
          </p:cNvPr>
          <p:cNvSpPr/>
          <p:nvPr/>
        </p:nvSpPr>
        <p:spPr>
          <a:xfrm>
            <a:off x="3108960" y="3247827"/>
            <a:ext cx="274320" cy="153889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BE9F8D5-EA86-6F66-B8D8-684AA1C4478C}"/>
              </a:ext>
            </a:extLst>
          </p:cNvPr>
          <p:cNvSpPr/>
          <p:nvPr/>
        </p:nvSpPr>
        <p:spPr>
          <a:xfrm>
            <a:off x="8671562" y="3247826"/>
            <a:ext cx="274320" cy="153889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0607305-5332-9C52-2A3E-E24B3691F716}"/>
              </a:ext>
            </a:extLst>
          </p:cNvPr>
          <p:cNvSpPr/>
          <p:nvPr/>
        </p:nvSpPr>
        <p:spPr>
          <a:xfrm>
            <a:off x="7152640" y="3888601"/>
            <a:ext cx="701040" cy="153889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F066682-A87F-2F6D-560B-C9739F3A4BB1}"/>
              </a:ext>
            </a:extLst>
          </p:cNvPr>
          <p:cNvSpPr/>
          <p:nvPr/>
        </p:nvSpPr>
        <p:spPr>
          <a:xfrm>
            <a:off x="1290320" y="4512999"/>
            <a:ext cx="9398000" cy="153889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FEEBFF9-5C14-7C5E-ABED-698BD1B200B9}"/>
              </a:ext>
            </a:extLst>
          </p:cNvPr>
          <p:cNvSpPr txBox="1"/>
          <p:nvPr/>
        </p:nvSpPr>
        <p:spPr>
          <a:xfrm>
            <a:off x="279908" y="5029017"/>
            <a:ext cx="118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教授諮詢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CDCDB6A-BBC1-5B93-5DAB-933461696AF6}"/>
              </a:ext>
            </a:extLst>
          </p:cNvPr>
          <p:cNvSpPr/>
          <p:nvPr/>
        </p:nvSpPr>
        <p:spPr>
          <a:xfrm>
            <a:off x="4094480" y="5100693"/>
            <a:ext cx="274320" cy="153889"/>
          </a:xfrm>
          <a:prstGeom prst="rec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B5D98CA-89E9-BD93-8540-E55CA1C306D4}"/>
              </a:ext>
            </a:extLst>
          </p:cNvPr>
          <p:cNvSpPr/>
          <p:nvPr/>
        </p:nvSpPr>
        <p:spPr>
          <a:xfrm>
            <a:off x="8671562" y="5137397"/>
            <a:ext cx="274320" cy="153889"/>
          </a:xfrm>
          <a:prstGeom prst="rec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AC0678E-2D25-4859-A1F6-40B81E89B9A5}"/>
              </a:ext>
            </a:extLst>
          </p:cNvPr>
          <p:cNvSpPr txBox="1"/>
          <p:nvPr/>
        </p:nvSpPr>
        <p:spPr>
          <a:xfrm>
            <a:off x="279908" y="5688386"/>
            <a:ext cx="118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線上師培課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37EB363-E1A3-482F-A46F-B6F00AEFDE0C}"/>
              </a:ext>
            </a:extLst>
          </p:cNvPr>
          <p:cNvSpPr/>
          <p:nvPr/>
        </p:nvSpPr>
        <p:spPr>
          <a:xfrm>
            <a:off x="2667699" y="5798861"/>
            <a:ext cx="5595458" cy="153889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47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74C237-18FB-4C91-82EE-9898F975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99" y="381711"/>
            <a:ext cx="7391241" cy="823913"/>
          </a:xfrm>
        </p:spPr>
        <p:txBody>
          <a:bodyPr/>
          <a:lstStyle/>
          <a:p>
            <a:r>
              <a:rPr lang="zh-TW" altLang="en-US" dirty="0"/>
              <a:t>教授的話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66A943-0D87-40E8-A38E-6259C7117CE9}"/>
              </a:ext>
            </a:extLst>
          </p:cNvPr>
          <p:cNvSpPr/>
          <p:nvPr/>
        </p:nvSpPr>
        <p:spPr>
          <a:xfrm>
            <a:off x="1044019" y="1540084"/>
            <a:ext cx="101039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歡迎校內老師們至</a:t>
            </a:r>
            <a:r>
              <a:rPr lang="en-US" altLang="zh-TW" sz="2000" b="1" dirty="0" err="1">
                <a:solidFill>
                  <a:srgbClr val="FF0000"/>
                </a:solidFill>
              </a:rPr>
              <a:t>Pocketor</a:t>
            </a:r>
            <a:r>
              <a:rPr lang="zh-TW" altLang="en-US" sz="2000" dirty="0"/>
              <a:t>網站 </a:t>
            </a:r>
            <a:r>
              <a:rPr lang="en-US" altLang="zh-TW" sz="2000" dirty="0">
                <a:hlinkClick r:id="rId2"/>
              </a:rPr>
              <a:t>https://pocketor.cocoing.info/?openExternalBrowser=1#/class-about/f71695542bcd49c2a34adf3b69336ccd</a:t>
            </a:r>
            <a:r>
              <a:rPr lang="en-US" altLang="zh-TW" sz="2000" dirty="0"/>
              <a:t>  </a:t>
            </a:r>
            <a:r>
              <a:rPr lang="zh-TW" altLang="en-US" sz="2000" dirty="0"/>
              <a:t>進行註冊後，登入使用相關資源，謝謝！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err="1"/>
              <a:t>Pocketor</a:t>
            </a:r>
            <a:r>
              <a:rPr lang="zh-TW" altLang="en-US" sz="2000" dirty="0"/>
              <a:t>使用方式參考：進入網站後→點選「</a:t>
            </a:r>
            <a:r>
              <a:rPr lang="en-US" altLang="zh-TW" sz="2000" dirty="0"/>
              <a:t>Get Free Ticket</a:t>
            </a:r>
            <a:r>
              <a:rPr lang="zh-TW" altLang="en-US" sz="2000" dirty="0"/>
              <a:t>」→進行註冊</a:t>
            </a:r>
            <a:r>
              <a:rPr lang="en-US" altLang="zh-TW" sz="2000" dirty="0"/>
              <a:t>SIGN UP→</a:t>
            </a:r>
            <a:r>
              <a:rPr lang="zh-TW" altLang="en-US" sz="2000" dirty="0"/>
              <a:t>填妥註冊資料→於信箱中啟用帳號</a:t>
            </a:r>
            <a:r>
              <a:rPr lang="en-US" altLang="zh-TW" sz="2000" dirty="0"/>
              <a:t>activate account→</a:t>
            </a:r>
            <a:r>
              <a:rPr lang="zh-TW" altLang="en-US" sz="2000" dirty="0"/>
              <a:t>再進行登錄</a:t>
            </a:r>
            <a:r>
              <a:rPr lang="en-US" altLang="zh-TW" sz="2000" dirty="0"/>
              <a:t>Login→</a:t>
            </a:r>
            <a:r>
              <a:rPr lang="zh-TW" altLang="en-US" sz="2000" dirty="0"/>
              <a:t>進入</a:t>
            </a:r>
            <a:r>
              <a:rPr lang="en-US" altLang="zh-TW" sz="2000" dirty="0"/>
              <a:t>【</a:t>
            </a:r>
            <a:r>
              <a:rPr lang="zh-TW" altLang="en-US" sz="2000" dirty="0"/>
              <a:t>明日英文聽讀：英文</a:t>
            </a:r>
            <a:r>
              <a:rPr lang="en-US" altLang="zh-TW" sz="2000" dirty="0"/>
              <a:t>MSSR】</a:t>
            </a:r>
            <a:r>
              <a:rPr lang="zh-TW" altLang="en-US" sz="2000" dirty="0"/>
              <a:t>課程→點選</a:t>
            </a:r>
            <a:r>
              <a:rPr lang="en-US" altLang="zh-TW" sz="2000" dirty="0"/>
              <a:t>Get Free Ticket to Unlock→</a:t>
            </a:r>
            <a:r>
              <a:rPr lang="zh-TW" altLang="en-US" sz="2000" dirty="0"/>
              <a:t>於</a:t>
            </a:r>
            <a:r>
              <a:rPr lang="en-US" altLang="zh-TW" sz="2000" dirty="0"/>
              <a:t>Confirm Purchase</a:t>
            </a:r>
            <a:r>
              <a:rPr lang="zh-TW" altLang="en-US" sz="2000" dirty="0"/>
              <a:t>視窗中，點選</a:t>
            </a:r>
            <a:r>
              <a:rPr lang="en-US" altLang="zh-TW" sz="2000" dirty="0"/>
              <a:t>BUY→</a:t>
            </a:r>
            <a:r>
              <a:rPr lang="zh-TW" altLang="en-US" sz="2000" dirty="0"/>
              <a:t>即可免費觀看</a:t>
            </a:r>
            <a:r>
              <a:rPr lang="en-US" altLang="zh-TW" sz="2000" dirty="0"/>
              <a:t>【</a:t>
            </a:r>
            <a:r>
              <a:rPr lang="zh-TW" altLang="en-US" sz="2000" dirty="0"/>
              <a:t>明日英文聽讀：英文</a:t>
            </a:r>
            <a:r>
              <a:rPr lang="en-US" altLang="zh-TW" sz="2000" dirty="0"/>
              <a:t>MSSR】</a:t>
            </a:r>
            <a:r>
              <a:rPr lang="zh-TW" altLang="en-US" sz="2000" dirty="0"/>
              <a:t>中的內容，謝謝！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,</a:t>
            </a:r>
            <a:r>
              <a:rPr lang="zh-TW" altLang="en-US" sz="2000" b="1" dirty="0">
                <a:solidFill>
                  <a:srgbClr val="FF0000"/>
                </a:solidFill>
              </a:rPr>
              <a:t>苗栗縣的英資中心</a:t>
            </a:r>
            <a:r>
              <a:rPr lang="en-US" altLang="zh-TW" sz="2000" b="1" dirty="0">
                <a:solidFill>
                  <a:srgbClr val="FF0000"/>
                </a:solidFill>
              </a:rPr>
              <a:t>,,</a:t>
            </a:r>
            <a:r>
              <a:rPr lang="zh-TW" altLang="en-US" sz="2000" b="1" dirty="0">
                <a:solidFill>
                  <a:srgbClr val="FF0000"/>
                </a:solidFill>
              </a:rPr>
              <a:t>有一百本的繪本</a:t>
            </a:r>
            <a:r>
              <a:rPr lang="en-US" altLang="zh-TW" sz="2000" dirty="0"/>
              <a:t>,</a:t>
            </a:r>
            <a:r>
              <a:rPr lang="zh-TW" altLang="en-US" sz="2000" dirty="0"/>
              <a:t>資源</a:t>
            </a:r>
            <a:r>
              <a:rPr lang="en-US" altLang="zh-TW" sz="2000" dirty="0"/>
              <a:t>,,</a:t>
            </a:r>
            <a:r>
              <a:rPr lang="zh-TW" altLang="en-US" sz="2000" dirty="0"/>
              <a:t>也歡迎大家取用 </a:t>
            </a:r>
            <a:r>
              <a:rPr lang="en-US" altLang="zh-TW" sz="2000" dirty="0">
                <a:hlinkClick r:id="rId3"/>
              </a:rPr>
              <a:t>https://etrc.mlc.edu.tw/resource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關於專家諮詢對話，謹提醒以下相關事項，謝謝！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諮詢後，請完成「專家諮詢紀錄表」 （</a:t>
            </a:r>
            <a:r>
              <a:rPr lang="en-US" altLang="zh-TW" sz="2000" dirty="0"/>
              <a:t>https://reurl.cc/zDDrMN</a:t>
            </a:r>
            <a:r>
              <a:rPr lang="zh-TW" altLang="en-US" sz="2000" dirty="0"/>
              <a:t>），並請上傳至</a:t>
            </a:r>
            <a:r>
              <a:rPr lang="en-US" altLang="zh-TW" sz="2000" dirty="0"/>
              <a:t>【</a:t>
            </a:r>
            <a:r>
              <a:rPr lang="zh-TW" altLang="en-US" sz="2000" dirty="0"/>
              <a:t>資料上傳專區</a:t>
            </a:r>
            <a:r>
              <a:rPr lang="en-US" altLang="zh-TW" sz="2000" dirty="0"/>
              <a:t>】</a:t>
            </a:r>
            <a:r>
              <a:rPr lang="zh-TW" altLang="en-US" sz="2000" dirty="0"/>
              <a:t>（</a:t>
            </a:r>
            <a:r>
              <a:rPr lang="en-US" altLang="zh-TW" sz="2000" dirty="0"/>
              <a:t>https://reurl.cc/kyyrMb</a:t>
            </a:r>
            <a:r>
              <a:rPr lang="zh-TW" altLang="en-US" sz="2000" dirty="0"/>
              <a:t>），謝謝</a:t>
            </a:r>
          </a:p>
        </p:txBody>
      </p:sp>
    </p:spTree>
    <p:extLst>
      <p:ext uri="{BB962C8B-B14F-4D97-AF65-F5344CB8AC3E}">
        <p14:creationId xmlns:p14="http://schemas.microsoft.com/office/powerpoint/2010/main" val="357620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04899" y="2292094"/>
            <a:ext cx="4239413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簡報</a:t>
            </a:r>
            <a:r>
              <a:rPr lang="zh-TW" altLang="en-US" dirty="0"/>
              <a:t>結束 請指教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72BF4A3-F826-1E7C-C15A-CD62BAC93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26" y="1381997"/>
            <a:ext cx="1219148" cy="12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港西密碼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4900" y="1600200"/>
            <a:ext cx="3904982" cy="4572000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國小部共六班。幼兒園混齡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班。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學生人數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國小部學生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62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  幼兒園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  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80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</a:t>
            </a:r>
            <a:r>
              <a:rPr lang="zh-TW" altLang="en-US" dirty="0"/>
              <a:t>。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教職員工總數 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30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人。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C27682C-A4DE-4A64-8DF8-CDC6FCB7C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r="49658"/>
          <a:stretch/>
        </p:blipFill>
        <p:spPr>
          <a:xfrm>
            <a:off x="5280338" y="1329744"/>
            <a:ext cx="8200714" cy="54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CF6F46-B056-4BB6-AA48-ED5E272A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12192000" cy="68810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ECECF3-153F-4226-83E8-D9649E4A1921}"/>
              </a:ext>
            </a:extLst>
          </p:cNvPr>
          <p:cNvSpPr/>
          <p:nvPr/>
        </p:nvSpPr>
        <p:spPr>
          <a:xfrm>
            <a:off x="5496316" y="2278973"/>
            <a:ext cx="119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MSSR</a:t>
            </a:r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701C18BA-25F3-411F-914D-412914222AE5}"/>
              </a:ext>
            </a:extLst>
          </p:cNvPr>
          <p:cNvSpPr/>
          <p:nvPr/>
        </p:nvSpPr>
        <p:spPr>
          <a:xfrm>
            <a:off x="5923523" y="2690724"/>
            <a:ext cx="171718" cy="3400022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FA74E590-0D1B-49E7-AA49-5BB8DCD6DF7A}"/>
              </a:ext>
            </a:extLst>
          </p:cNvPr>
          <p:cNvSpPr/>
          <p:nvPr/>
        </p:nvSpPr>
        <p:spPr>
          <a:xfrm rot="20875619">
            <a:off x="6436408" y="2639183"/>
            <a:ext cx="146237" cy="3277762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0D68ABF9-91BF-44FA-A069-7B728F2EEAAB}"/>
              </a:ext>
            </a:extLst>
          </p:cNvPr>
          <p:cNvSpPr/>
          <p:nvPr/>
        </p:nvSpPr>
        <p:spPr>
          <a:xfrm rot="17333715">
            <a:off x="7752893" y="1673354"/>
            <a:ext cx="592778" cy="3379720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6A74194-7DCD-4F0D-AC2C-F8DFE76E91CF}"/>
              </a:ext>
            </a:extLst>
          </p:cNvPr>
          <p:cNvSpPr/>
          <p:nvPr/>
        </p:nvSpPr>
        <p:spPr>
          <a:xfrm>
            <a:off x="294421" y="2590193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教學卓越</a:t>
            </a:r>
            <a:endParaRPr lang="en-US" altLang="zh-TW" sz="2800" b="1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0"/>
            <a:r>
              <a:rPr lang="zh-TW" altLang="en-US" sz="28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銀質獎</a:t>
            </a:r>
            <a:endParaRPr lang="en-US" altLang="zh-TW" sz="2800" b="1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4C76E42E-7C8B-3FE6-7570-512C813469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655" y="3121223"/>
            <a:ext cx="5035157" cy="503515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港西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MSSR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團隊及工項</a:t>
            </a:r>
          </a:p>
        </p:txBody>
      </p:sp>
      <p:graphicFrame>
        <p:nvGraphicFramePr>
          <p:cNvPr id="4" name="內容預留位置 3" descr="堆疊清單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09936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8A47F18B-5ED8-42B7-8BAC-69F90CE90BD7}"/>
              </a:ext>
            </a:extLst>
          </p:cNvPr>
          <p:cNvSpPr/>
          <p:nvPr/>
        </p:nvSpPr>
        <p:spPr>
          <a:xfrm>
            <a:off x="7499933" y="337593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計畫執行</a:t>
            </a:r>
            <a:endParaRPr lang="en-US" altLang="zh-TW" sz="1400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CCBC85-473C-4418-A074-E796BD7B6E7F}"/>
              </a:ext>
            </a:extLst>
          </p:cNvPr>
          <p:cNvSpPr/>
          <p:nvPr/>
        </p:nvSpPr>
        <p:spPr>
          <a:xfrm>
            <a:off x="8054370" y="5100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設備採購</a:t>
            </a:r>
            <a:endParaRPr lang="en-US" altLang="zh-TW" sz="1400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44874E-A63C-4E89-8340-33E93E067820}"/>
              </a:ext>
            </a:extLst>
          </p:cNvPr>
          <p:cNvSpPr/>
          <p:nvPr/>
        </p:nvSpPr>
        <p:spPr>
          <a:xfrm>
            <a:off x="5437812" y="312122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英文教學</a:t>
            </a:r>
            <a:endParaRPr lang="en-US" altLang="zh-TW" sz="1400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B86398-404C-424D-937C-3B4A219CC577}"/>
              </a:ext>
            </a:extLst>
          </p:cNvPr>
          <p:cNvSpPr/>
          <p:nvPr/>
        </p:nvSpPr>
        <p:spPr>
          <a:xfrm>
            <a:off x="5437812" y="411074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閱讀支援</a:t>
            </a:r>
            <a:endParaRPr lang="en-US" altLang="zh-TW" sz="1400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66E710D-6502-4F2B-BD37-3AF45212C360}"/>
              </a:ext>
            </a:extLst>
          </p:cNvPr>
          <p:cNvSpPr/>
          <p:nvPr/>
        </p:nvSpPr>
        <p:spPr>
          <a:xfrm>
            <a:off x="5437812" y="510027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全校活動</a:t>
            </a:r>
            <a:endParaRPr lang="en-US" altLang="zh-TW" sz="1400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AF8D5B-C3C1-4F26-8540-2ECECB62C977}"/>
              </a:ext>
            </a:extLst>
          </p:cNvPr>
          <p:cNvSpPr/>
          <p:nvPr/>
        </p:nvSpPr>
        <p:spPr>
          <a:xfrm>
            <a:off x="7499932" y="368371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研習辦理</a:t>
            </a:r>
            <a:endParaRPr lang="en-US" altLang="zh-TW" sz="1400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3A1EF3-D950-47AD-89D4-F30B191E5FCF}"/>
              </a:ext>
            </a:extLst>
          </p:cNvPr>
          <p:cNvSpPr/>
          <p:nvPr/>
        </p:nvSpPr>
        <p:spPr>
          <a:xfrm>
            <a:off x="1104900" y="322204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每週推動</a:t>
            </a:r>
            <a:endParaRPr lang="en-US" altLang="zh-TW" sz="1400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9D1F5E6-49A3-E2F3-971F-2AF050F62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3281" t="28054" b="20705"/>
          <a:stretch/>
        </p:blipFill>
        <p:spPr>
          <a:xfrm>
            <a:off x="8402743" y="194673"/>
            <a:ext cx="3371469" cy="1686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第一階段推動情形</a:t>
            </a:r>
            <a:r>
              <a:rPr lang="en-US" altLang="zh-TW" dirty="0"/>
              <a:t>/</a:t>
            </a:r>
            <a:r>
              <a:rPr lang="zh-TW" altLang="en-US"/>
              <a:t>大量聽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113.11.11-114.01.20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7B819D-AFA7-DB0D-3313-07D8584E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00" y="2346216"/>
            <a:ext cx="4056097" cy="2307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環境</a:t>
            </a:r>
            <a:r>
              <a:rPr 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配置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zh-TW" altLang="en-US" dirty="0"/>
              <a:t>網路原有影音</a:t>
            </a:r>
            <a:endParaRPr lang="en-US" altLang="zh-TW" dirty="0"/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/>
              <a:t>檢視原有班級資訊設備</a:t>
            </a:r>
            <a:endParaRPr lang="en-US" altLang="zh-TW" dirty="0"/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盤點圖書館圖書資源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zh-TW" altLang="en-US" dirty="0"/>
              <a:t>配送班級利用</a:t>
            </a:r>
            <a:r>
              <a:rPr lang="en-US" altLang="zh-TW" dirty="0"/>
              <a:t>(</a:t>
            </a:r>
            <a:r>
              <a:rPr lang="zh-TW" altLang="en-US" dirty="0"/>
              <a:t>目標</a:t>
            </a:r>
            <a:r>
              <a:rPr lang="en-US" altLang="zh-TW" dirty="0"/>
              <a:t>30</a:t>
            </a:r>
            <a:r>
              <a:rPr lang="zh-TW" altLang="en-US"/>
              <a:t>本</a:t>
            </a:r>
            <a:r>
              <a:rPr lang="en-US" altLang="zh-TW"/>
              <a:t>)</a:t>
            </a:r>
            <a:endParaRPr lang="en-US" altLang="zh-TW" dirty="0"/>
          </a:p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7D0D38FD-AE40-49B1-8311-3F50F173F7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 b="2615"/>
          <a:stretch>
            <a:fillRect/>
          </a:stretch>
        </p:blipFill>
        <p:spPr>
          <a:xfrm>
            <a:off x="4713481" y="1518786"/>
            <a:ext cx="3387275" cy="2408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版面配置區 7">
            <a:extLst>
              <a:ext uri="{FF2B5EF4-FFF2-40B4-BE49-F238E27FC236}">
                <a16:creationId xmlns:a16="http://schemas.microsoft.com/office/drawing/2014/main" id="{9CE0754D-3AA6-48A6-8BEF-946F12361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31" y="1488226"/>
            <a:ext cx="3387275" cy="2408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版面配置區 7">
            <a:extLst>
              <a:ext uri="{FF2B5EF4-FFF2-40B4-BE49-F238E27FC236}">
                <a16:creationId xmlns:a16="http://schemas.microsoft.com/office/drawing/2014/main" id="{BA1288D4-CF80-4407-8483-E234327C6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65" y="3886200"/>
            <a:ext cx="3368367" cy="2408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版面配置區 7">
            <a:extLst>
              <a:ext uri="{FF2B5EF4-FFF2-40B4-BE49-F238E27FC236}">
                <a16:creationId xmlns:a16="http://schemas.microsoft.com/office/drawing/2014/main" id="{58320F86-D3F8-43AA-A101-883590157E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15" y="3865820"/>
            <a:ext cx="3368367" cy="2408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MSSR</a:t>
            </a:r>
            <a:r>
              <a:rPr lang="zh-TW" altLang="en-US" dirty="0"/>
              <a:t>班級聆聽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zh-TW" altLang="en-US" dirty="0"/>
              <a:t>明日英語聽讀四階段</a:t>
            </a:r>
            <a:endParaRPr lang="en-US" altLang="zh-TW" dirty="0"/>
          </a:p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個階段是大量聽</a:t>
            </a:r>
            <a:endParaRPr lang="en-US" altLang="zh-TW" dirty="0"/>
          </a:p>
          <a:p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個階段是指讀</a:t>
            </a:r>
            <a:r>
              <a:rPr lang="en-US" altLang="zh-TW" dirty="0"/>
              <a:t>/</a:t>
            </a:r>
            <a:r>
              <a:rPr lang="zh-TW" altLang="en-US" dirty="0"/>
              <a:t>跟讀</a:t>
            </a:r>
            <a:endParaRPr lang="en-US" altLang="zh-TW" dirty="0"/>
          </a:p>
          <a:p>
            <a:r>
              <a:rPr lang="zh-TW" altLang="en-US" dirty="0"/>
              <a:t>第</a:t>
            </a:r>
            <a:r>
              <a:rPr lang="en-US" altLang="zh-TW" dirty="0"/>
              <a:t>3</a:t>
            </a:r>
            <a:r>
              <a:rPr lang="zh-TW" altLang="en-US" dirty="0"/>
              <a:t>個階段是先閱讀後聽有聲書</a:t>
            </a:r>
            <a:endParaRPr lang="en-US" altLang="zh-TW" dirty="0"/>
          </a:p>
          <a:p>
            <a:r>
              <a:rPr lang="zh-TW" altLang="en-US" dirty="0"/>
              <a:t>第</a:t>
            </a:r>
            <a:r>
              <a:rPr lang="en-US" altLang="zh-TW" dirty="0"/>
              <a:t>4</a:t>
            </a:r>
            <a:r>
              <a:rPr lang="zh-TW" altLang="en-US" dirty="0"/>
              <a:t>個階段才是安靜閱讀。</a:t>
            </a:r>
          </a:p>
          <a:p>
            <a:endParaRPr lang="en-US" altLang="zh-TW" dirty="0"/>
          </a:p>
          <a:p>
            <a:r>
              <a:rPr lang="zh-TW" altLang="en-US" dirty="0"/>
              <a:t>初步實施小學一年級只需著重</a:t>
            </a:r>
            <a:endParaRPr lang="en-US" altLang="zh-TW" dirty="0"/>
          </a:p>
          <a:p>
            <a:r>
              <a:rPr lang="zh-TW" altLang="en-US" b="1" dirty="0"/>
              <a:t>第一個階段</a:t>
            </a:r>
            <a:r>
              <a:rPr lang="zh-TW" altLang="en-US" b="1" dirty="0">
                <a:solidFill>
                  <a:srgbClr val="FF0000"/>
                </a:solidFill>
              </a:rPr>
              <a:t>大量聽</a:t>
            </a:r>
            <a:r>
              <a:rPr lang="zh-TW" altLang="en-US" b="1" dirty="0"/>
              <a:t>。</a:t>
            </a:r>
            <a:r>
              <a:rPr lang="en-US" altLang="zh-TW" b="1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目前進度</a:t>
            </a:r>
            <a:r>
              <a:rPr lang="en-US" altLang="zh-TW" b="1" dirty="0"/>
              <a:t>)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年以後逐步提升指讀</a:t>
            </a:r>
            <a:r>
              <a:rPr lang="en-US" altLang="zh-TW" dirty="0"/>
              <a:t>/</a:t>
            </a:r>
            <a:r>
              <a:rPr lang="zh-TW" altLang="en-US" dirty="0"/>
              <a:t>跟讀。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7D0D38FD-AE40-49B1-8311-3F50F173F7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94" y="1493948"/>
            <a:ext cx="3200997" cy="2400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圖片版面配置區 7">
            <a:extLst>
              <a:ext uri="{FF2B5EF4-FFF2-40B4-BE49-F238E27FC236}">
                <a16:creationId xmlns:a16="http://schemas.microsoft.com/office/drawing/2014/main" id="{9CE0754D-3AA6-48A6-8BEF-946F12361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86" y="1485453"/>
            <a:ext cx="3200996" cy="240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版面配置區 7">
            <a:extLst>
              <a:ext uri="{FF2B5EF4-FFF2-40B4-BE49-F238E27FC236}">
                <a16:creationId xmlns:a16="http://schemas.microsoft.com/office/drawing/2014/main" id="{BA1288D4-CF80-4407-8483-E234327C6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67" y="4079829"/>
            <a:ext cx="3226024" cy="240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版面配置區 7">
            <a:extLst>
              <a:ext uri="{FF2B5EF4-FFF2-40B4-BE49-F238E27FC236}">
                <a16:creationId xmlns:a16="http://schemas.microsoft.com/office/drawing/2014/main" id="{58320F86-D3F8-43AA-A101-883590157E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86" y="4079830"/>
            <a:ext cx="3200274" cy="2400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780B789-D8AD-4A6F-B225-6CB01283A2C9}"/>
              </a:ext>
            </a:extLst>
          </p:cNvPr>
          <p:cNvSpPr/>
          <p:nvPr/>
        </p:nvSpPr>
        <p:spPr>
          <a:xfrm>
            <a:off x="660400" y="4246880"/>
            <a:ext cx="4013200" cy="508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3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0E775-764E-C8E6-70CB-9550878C6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BDDA11-118E-4859-8C3C-F0E05DA3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MSSR</a:t>
            </a:r>
            <a:r>
              <a:rPr lang="zh-TW" altLang="en-US" dirty="0"/>
              <a:t>班級聆聽</a:t>
            </a:r>
            <a:r>
              <a:rPr lang="en-US" altLang="zh-TW" dirty="0"/>
              <a:t>/101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37D6F630-1E53-4EC9-5F61-F08D1B167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4369572" cy="4572000"/>
          </a:xfrm>
        </p:spPr>
        <p:txBody>
          <a:bodyPr rtlCol="0"/>
          <a:lstStyle/>
          <a:p>
            <a:r>
              <a:rPr lang="zh-TW" altLang="en-US" dirty="0"/>
              <a:t>班級</a:t>
            </a:r>
            <a:r>
              <a:rPr lang="en-US" altLang="zh-TW" dirty="0"/>
              <a:t>: 101</a:t>
            </a:r>
            <a:r>
              <a:rPr lang="zh-TW" altLang="en-US" dirty="0"/>
              <a:t>班</a:t>
            </a:r>
            <a:endParaRPr lang="en-US" altLang="zh-TW" dirty="0"/>
          </a:p>
          <a:p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人數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全班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dirty="0"/>
              <a:t>實施時間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  </a:t>
            </a:r>
            <a:r>
              <a:rPr lang="zh-TW" altLang="en-US" dirty="0"/>
              <a:t>週一 上午</a:t>
            </a:r>
            <a:r>
              <a:rPr lang="en-US" altLang="zh-TW" dirty="0"/>
              <a:t>08:10-08:30</a:t>
            </a:r>
          </a:p>
          <a:p>
            <a:r>
              <a:rPr lang="en-US" altLang="zh-TW" dirty="0"/>
              <a:t>  </a:t>
            </a:r>
            <a:r>
              <a:rPr lang="zh-TW" altLang="en-US" dirty="0"/>
              <a:t>週二，四，五 午餐時間</a:t>
            </a:r>
            <a:r>
              <a:rPr lang="en-US" altLang="zh-TW" dirty="0"/>
              <a:t>12:05-12:25</a:t>
            </a:r>
          </a:p>
          <a:p>
            <a:r>
              <a:rPr lang="zh-TW" altLang="en-US" dirty="0"/>
              <a:t>實施者</a:t>
            </a:r>
            <a:r>
              <a:rPr lang="en-US" altLang="zh-TW" dirty="0"/>
              <a:t>: </a:t>
            </a:r>
            <a:r>
              <a:rPr lang="zh-TW" altLang="en-US" dirty="0"/>
              <a:t>班級導師引導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399950ED-A24B-5F23-7469-51E513BE96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94" y="1493948"/>
            <a:ext cx="3200997" cy="2400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圖片版面配置區 7">
            <a:extLst>
              <a:ext uri="{FF2B5EF4-FFF2-40B4-BE49-F238E27FC236}">
                <a16:creationId xmlns:a16="http://schemas.microsoft.com/office/drawing/2014/main" id="{41A87B2D-1172-7E4A-6E94-4FB115E3B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86" y="1485453"/>
            <a:ext cx="3200996" cy="240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版面配置區 7">
            <a:extLst>
              <a:ext uri="{FF2B5EF4-FFF2-40B4-BE49-F238E27FC236}">
                <a16:creationId xmlns:a16="http://schemas.microsoft.com/office/drawing/2014/main" id="{673B4ECA-5BFC-25BF-61C4-D5676C707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67" y="4079829"/>
            <a:ext cx="3226024" cy="240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版面配置區 7">
            <a:extLst>
              <a:ext uri="{FF2B5EF4-FFF2-40B4-BE49-F238E27FC236}">
                <a16:creationId xmlns:a16="http://schemas.microsoft.com/office/drawing/2014/main" id="{9B913E74-DB89-3FA2-9F4B-1ECB20B4B3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86" y="4079830"/>
            <a:ext cx="3200274" cy="2400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57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0FEB7-FACC-B897-7B0B-F82528E5C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0F8F47-004B-31C0-4514-438AF466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MSSR</a:t>
            </a:r>
            <a:r>
              <a:rPr lang="zh-TW" altLang="en-US" dirty="0"/>
              <a:t>班級聆聽</a:t>
            </a:r>
            <a:r>
              <a:rPr lang="en-US" altLang="zh-TW" dirty="0"/>
              <a:t>/301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730A371B-B7E0-92AE-61BB-C2A987E4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4369572" cy="4572000"/>
          </a:xfrm>
        </p:spPr>
        <p:txBody>
          <a:bodyPr rtlCol="0"/>
          <a:lstStyle/>
          <a:p>
            <a:r>
              <a:rPr lang="zh-TW" altLang="en-US" dirty="0"/>
              <a:t>班級</a:t>
            </a:r>
            <a:r>
              <a:rPr lang="en-US" altLang="zh-TW" dirty="0"/>
              <a:t>: 301</a:t>
            </a:r>
            <a:r>
              <a:rPr lang="zh-TW" altLang="en-US" dirty="0"/>
              <a:t>班</a:t>
            </a:r>
            <a:endParaRPr lang="en-US" altLang="zh-TW" dirty="0"/>
          </a:p>
          <a:p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人數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全班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dirty="0"/>
              <a:t>實施時間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  </a:t>
            </a:r>
            <a:r>
              <a:rPr lang="zh-TW" altLang="en-US" dirty="0"/>
              <a:t>週一與週三上午</a:t>
            </a:r>
            <a:r>
              <a:rPr lang="en-US" altLang="zh-TW" dirty="0"/>
              <a:t>08:00-08:15</a:t>
            </a:r>
          </a:p>
          <a:p>
            <a:r>
              <a:rPr lang="en-US" altLang="zh-TW" dirty="0"/>
              <a:t>  </a:t>
            </a:r>
            <a:r>
              <a:rPr lang="zh-TW" altLang="en-US" dirty="0"/>
              <a:t>週一至週五午間用餐時間</a:t>
            </a:r>
            <a:r>
              <a:rPr lang="en-US" altLang="zh-TW" dirty="0"/>
              <a:t>12:00-12:15</a:t>
            </a:r>
          </a:p>
          <a:p>
            <a:r>
              <a:rPr lang="zh-TW" altLang="en-US" dirty="0"/>
              <a:t>實施者</a:t>
            </a:r>
            <a:r>
              <a:rPr lang="en-US" altLang="zh-TW" dirty="0"/>
              <a:t>: </a:t>
            </a:r>
            <a:r>
              <a:rPr lang="zh-TW" altLang="en-US" dirty="0"/>
              <a:t>班級導師引導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7B06C121-C44B-2359-7DC6-5E8CE40A72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94" y="1493948"/>
            <a:ext cx="3200997" cy="2400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圖片版面配置區 7">
            <a:extLst>
              <a:ext uri="{FF2B5EF4-FFF2-40B4-BE49-F238E27FC236}">
                <a16:creationId xmlns:a16="http://schemas.microsoft.com/office/drawing/2014/main" id="{DC21E3E1-E479-AD2C-389A-359F8740F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86" y="1485453"/>
            <a:ext cx="3200996" cy="240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版面配置區 7">
            <a:extLst>
              <a:ext uri="{FF2B5EF4-FFF2-40B4-BE49-F238E27FC236}">
                <a16:creationId xmlns:a16="http://schemas.microsoft.com/office/drawing/2014/main" id="{7CF8362E-6E91-961D-2084-CFBE676CB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67" y="4079829"/>
            <a:ext cx="3226024" cy="240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版面配置區 7">
            <a:extLst>
              <a:ext uri="{FF2B5EF4-FFF2-40B4-BE49-F238E27FC236}">
                <a16:creationId xmlns:a16="http://schemas.microsoft.com/office/drawing/2014/main" id="{B93EBC2E-8BED-92C6-B565-637BEF6EF9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86" y="4079830"/>
            <a:ext cx="3200274" cy="2400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45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4873beb7-5857-4685-be1f-d57550cc96cc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640</Words>
  <Application>Microsoft Office PowerPoint</Application>
  <PresentationFormat>寬螢幕</PresentationFormat>
  <Paragraphs>103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Microsoft JhengHei UI</vt:lpstr>
      <vt:lpstr>Arial</vt:lpstr>
      <vt:lpstr>Euphemia</vt:lpstr>
      <vt:lpstr>Wingdings</vt:lpstr>
      <vt:lpstr>學術文獻 16x9</vt:lpstr>
      <vt:lpstr>基隆巿港西國小推動MSSR明日閱讀期中簡報</vt:lpstr>
      <vt:lpstr>港西密碼</vt:lpstr>
      <vt:lpstr>PowerPoint 簡報</vt:lpstr>
      <vt:lpstr>港西MSSR團隊及工項</vt:lpstr>
      <vt:lpstr>第一階段推動情形/大量聽</vt:lpstr>
      <vt:lpstr>環境配置</vt:lpstr>
      <vt:lpstr>MSSR班級聆聽</vt:lpstr>
      <vt:lpstr>MSSR班級聆聽/101</vt:lpstr>
      <vt:lpstr>MSSR班級聆聽/301</vt:lpstr>
      <vt:lpstr>閱讀素材上網</vt:lpstr>
      <vt:lpstr>MSSR/英文支援</vt:lpstr>
      <vt:lpstr>MSSR/校內研習</vt:lpstr>
      <vt:lpstr>MSSR推動期程</vt:lpstr>
      <vt:lpstr>教授的話</vt:lpstr>
      <vt:lpstr>簡報結束 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2025-01-04T06:04:36Z</dcterms:created>
  <dcterms:modified xsi:type="dcterms:W3CDTF">2025-01-07T09:22:13Z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