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54"/>
  </p:notesMasterIdLst>
  <p:sldIdLst>
    <p:sldId id="259" r:id="rId3"/>
    <p:sldId id="485" r:id="rId4"/>
    <p:sldId id="440" r:id="rId5"/>
    <p:sldId id="429" r:id="rId6"/>
    <p:sldId id="441" r:id="rId7"/>
    <p:sldId id="436" r:id="rId8"/>
    <p:sldId id="442" r:id="rId9"/>
    <p:sldId id="443" r:id="rId10"/>
    <p:sldId id="355" r:id="rId11"/>
    <p:sldId id="444" r:id="rId12"/>
    <p:sldId id="421" r:id="rId13"/>
    <p:sldId id="445" r:id="rId14"/>
    <p:sldId id="446" r:id="rId15"/>
    <p:sldId id="447" r:id="rId16"/>
    <p:sldId id="448" r:id="rId17"/>
    <p:sldId id="449" r:id="rId18"/>
    <p:sldId id="450" r:id="rId19"/>
    <p:sldId id="451" r:id="rId20"/>
    <p:sldId id="452" r:id="rId21"/>
    <p:sldId id="453" r:id="rId22"/>
    <p:sldId id="454" r:id="rId23"/>
    <p:sldId id="455" r:id="rId24"/>
    <p:sldId id="456" r:id="rId25"/>
    <p:sldId id="457" r:id="rId26"/>
    <p:sldId id="458" r:id="rId27"/>
    <p:sldId id="459" r:id="rId28"/>
    <p:sldId id="460" r:id="rId29"/>
    <p:sldId id="461" r:id="rId30"/>
    <p:sldId id="486" r:id="rId31"/>
    <p:sldId id="464" r:id="rId32"/>
    <p:sldId id="463" r:id="rId33"/>
    <p:sldId id="465" r:id="rId34"/>
    <p:sldId id="466" r:id="rId35"/>
    <p:sldId id="467" r:id="rId36"/>
    <p:sldId id="468" r:id="rId37"/>
    <p:sldId id="469" r:id="rId38"/>
    <p:sldId id="470" r:id="rId39"/>
    <p:sldId id="471" r:id="rId40"/>
    <p:sldId id="472" r:id="rId41"/>
    <p:sldId id="473" r:id="rId42"/>
    <p:sldId id="474" r:id="rId43"/>
    <p:sldId id="487" r:id="rId44"/>
    <p:sldId id="475" r:id="rId45"/>
    <p:sldId id="478" r:id="rId46"/>
    <p:sldId id="328" r:id="rId47"/>
    <p:sldId id="479" r:id="rId48"/>
    <p:sldId id="480" r:id="rId49"/>
    <p:sldId id="481" r:id="rId50"/>
    <p:sldId id="482" r:id="rId51"/>
    <p:sldId id="483" r:id="rId52"/>
    <p:sldId id="265" r:id="rId53"/>
  </p:sldIdLst>
  <p:sldSz cx="12192000" cy="6858000"/>
  <p:notesSz cx="6858000" cy="9144000"/>
  <p:embeddedFontLs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Calibri Light" panose="020F0302020204030204" pitchFamily="34" charset="0"/>
      <p:regular r:id="rId59"/>
      <p:italic r:id="rId60"/>
    </p:embeddedFont>
    <p:embeddedFont>
      <p:font typeface="Wingdings 3" panose="05040102010807070707" pitchFamily="18" charset="2"/>
      <p:regular r:id="rId61"/>
    </p:embeddedFont>
    <p:embeddedFont>
      <p:font typeface="微軟正黑體" panose="020B0604030504040204" pitchFamily="34" charset="-120"/>
      <p:regular r:id="rId62"/>
      <p:bold r:id="rId63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、教學建議" id="{9E5EB33B-38A9-41EF-BDF9-AC026295AE16}">
          <p14:sldIdLst>
            <p14:sldId id="259"/>
            <p14:sldId id="485"/>
          </p14:sldIdLst>
        </p14:section>
        <p14:section name="【第一節】負責任，保平安" id="{A8FE30B4-86DA-4D99-9837-69053C32633C}">
          <p14:sldIdLst>
            <p14:sldId id="440"/>
            <p14:sldId id="429"/>
            <p14:sldId id="441"/>
            <p14:sldId id="436"/>
            <p14:sldId id="442"/>
            <p14:sldId id="443"/>
            <p14:sldId id="355"/>
            <p14:sldId id="444"/>
            <p14:sldId id="421"/>
            <p14:sldId id="445"/>
            <p14:sldId id="446"/>
            <p14:sldId id="447"/>
            <p14:sldId id="448"/>
            <p14:sldId id="449"/>
            <p14:sldId id="450"/>
            <p14:sldId id="451"/>
            <p14:sldId id="452"/>
            <p14:sldId id="453"/>
            <p14:sldId id="454"/>
            <p14:sldId id="455"/>
            <p14:sldId id="456"/>
            <p14:sldId id="457"/>
            <p14:sldId id="458"/>
            <p14:sldId id="459"/>
            <p14:sldId id="460"/>
            <p14:sldId id="461"/>
          </p14:sldIdLst>
        </p14:section>
        <p14:section name="【第二節】能安心，才開心" id="{8151D15C-F242-435B-AE16-527AA66AA0B1}">
          <p14:sldIdLst>
            <p14:sldId id="486"/>
            <p14:sldId id="464"/>
            <p14:sldId id="463"/>
            <p14:sldId id="465"/>
            <p14:sldId id="466"/>
            <p14:sldId id="467"/>
            <p14:sldId id="468"/>
            <p14:sldId id="469"/>
            <p14:sldId id="470"/>
            <p14:sldId id="471"/>
            <p14:sldId id="472"/>
            <p14:sldId id="473"/>
            <p14:sldId id="474"/>
          </p14:sldIdLst>
        </p14:section>
        <p14:section name="【第三節】守規則，自在騎" id="{76770C17-3F4C-41A6-9419-16D828898391}">
          <p14:sldIdLst>
            <p14:sldId id="487"/>
            <p14:sldId id="475"/>
            <p14:sldId id="478"/>
            <p14:sldId id="328"/>
            <p14:sldId id="479"/>
            <p14:sldId id="480"/>
            <p14:sldId id="481"/>
            <p14:sldId id="482"/>
            <p14:sldId id="483"/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D9DF"/>
    <a:srgbClr val="A92D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11" autoAdjust="0"/>
    <p:restoredTop sz="79692" autoAdjust="0"/>
  </p:normalViewPr>
  <p:slideViewPr>
    <p:cSldViewPr snapToGrid="0">
      <p:cViewPr varScale="1">
        <p:scale>
          <a:sx n="48" d="100"/>
          <a:sy n="48" d="100"/>
        </p:scale>
        <p:origin x="9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4.fntdata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font" Target="fonts/font7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2.fntdata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5.fntdata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3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6.fntdata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FE3AF2-45C8-4AD8-AE1C-A680BDB47C08}" type="datetimeFigureOut">
              <a:rPr lang="zh-TW" altLang="en-US" smtClean="0"/>
              <a:t>2023/12/26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97E70-829E-4AD9-BB1E-BBCD40FB46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048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466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sz="9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實測結果：被撞到的寶特瓶會飛出去，還會害其它寶特瓶也倒下。</a:t>
            </a:r>
            <a:endParaRPr lang="en-US" altLang="zh-TW" b="0" dirty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sz="9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討論：</a:t>
            </a:r>
            <a:r>
              <a:rPr lang="zh-TW" altLang="en-US" sz="9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行人有可能被自行車撞倒、受傷。</a:t>
            </a:r>
            <a:endParaRPr lang="en-US" altLang="zh-TW" b="0" dirty="0"/>
          </a:p>
          <a:p>
            <a:pPr marL="0" indent="0">
              <a:buFont typeface="+mj-lt"/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576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zh-TW" altLang="en-US" dirty="0"/>
              <a:t>實驗結果：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3865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9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實測結果：被撞到的寶特瓶會搖晃，有可能倒下去，或是膠帶捲會滾到其它地方。</a:t>
            </a:r>
            <a:endParaRPr lang="en-US" altLang="zh-TW" sz="9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9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討論：</a:t>
            </a:r>
            <a:r>
              <a:rPr lang="zh-TW" altLang="en-US" sz="9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自行車可能會翻車，騎士也可能會受傷</a:t>
            </a:r>
            <a:endParaRPr lang="en-US" altLang="zh-TW" b="0" dirty="0"/>
          </a:p>
          <a:p>
            <a:pPr marL="0" indent="0">
              <a:buFont typeface="+mj-lt"/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768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zh-TW" altLang="en-US" dirty="0"/>
              <a:t>實驗結果：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6609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9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實測結果：膠帶捲被撞到會飛出去或是倒向其他地方。</a:t>
            </a:r>
            <a:endParaRPr lang="en-US" altLang="zh-TW" sz="9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9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討論：自行車騎士可能會受重傷。</a:t>
            </a:r>
            <a:endParaRPr lang="en-US" altLang="zh-TW" b="0" dirty="0"/>
          </a:p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="0" dirty="0"/>
          </a:p>
          <a:p>
            <a:pPr marL="0" indent="0">
              <a:buFont typeface="+mj-lt"/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2989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zh-TW" altLang="en-US"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2585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教師點選左側</a:t>
            </a:r>
            <a:r>
              <a:rPr lang="en-US" altLang="zh-TW" dirty="0"/>
              <a:t>(</a:t>
            </a:r>
            <a:r>
              <a:rPr lang="zh-TW" altLang="en-US" dirty="0"/>
              <a:t>紅框白色箭頭</a:t>
            </a:r>
            <a:r>
              <a:rPr lang="en-US" altLang="zh-TW" dirty="0"/>
              <a:t>)</a:t>
            </a:r>
            <a:r>
              <a:rPr lang="zh-TW" altLang="en-US" dirty="0"/>
              <a:t>至</a:t>
            </a:r>
            <a:r>
              <a:rPr lang="en-US" altLang="zh-TW" dirty="0" err="1"/>
              <a:t>youtube</a:t>
            </a:r>
            <a:r>
              <a:rPr lang="zh-TW" altLang="en-US" dirty="0"/>
              <a:t>播放「想騎單車上下學？ 學童須先考</a:t>
            </a:r>
            <a:r>
              <a:rPr lang="en-US" altLang="zh-TW" dirty="0"/>
              <a:t>『</a:t>
            </a:r>
            <a:r>
              <a:rPr lang="zh-TW" altLang="en-US" dirty="0"/>
              <a:t>駕照</a:t>
            </a:r>
            <a:r>
              <a:rPr lang="en-US" altLang="zh-TW" dirty="0"/>
              <a:t>』</a:t>
            </a:r>
            <a:r>
              <a:rPr lang="zh-TW" altLang="en-US" dirty="0"/>
              <a:t>」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若超連結失效，可複製以下連結</a:t>
            </a:r>
            <a:r>
              <a:rPr lang="en-US" altLang="zh-TW" dirty="0"/>
              <a:t>https://www.youtube.com/watch?v=x0edwKMe2Vg</a:t>
            </a:r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影片中的考驗項目包含起步、直線前進、號誌判斷、</a:t>
            </a:r>
            <a:r>
              <a:rPr lang="en-US" altLang="zh-TW" dirty="0"/>
              <a:t>S </a:t>
            </a:r>
            <a:r>
              <a:rPr lang="zh-TW" altLang="en-US" dirty="0"/>
              <a:t>型轉彎。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9702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zh-TW" altLang="en-US"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1012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dirty="0"/>
              <a:t>教師提問「為什麼需要考駕照呢？」，學生自由回答，但可引導學生思考，自行車是交通工具，自行車騎士就是駕駛，透過學校設計的考驗項目，取得認證，證明自己知道騎自行車上路的責任而且有當自行車騎士的能力。</a:t>
            </a:r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2053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教師點選左側</a:t>
            </a:r>
            <a:r>
              <a:rPr lang="en-US" altLang="zh-TW" dirty="0"/>
              <a:t>(</a:t>
            </a:r>
            <a:r>
              <a:rPr lang="zh-TW" altLang="en-US" dirty="0"/>
              <a:t>紅框白色箭頭</a:t>
            </a:r>
            <a:r>
              <a:rPr lang="en-US" altLang="zh-TW" dirty="0"/>
              <a:t>)</a:t>
            </a:r>
            <a:r>
              <a:rPr lang="zh-TW" altLang="en-US" dirty="0"/>
              <a:t>至</a:t>
            </a:r>
            <a:r>
              <a:rPr lang="en-US" altLang="zh-TW" dirty="0" err="1"/>
              <a:t>youtube</a:t>
            </a:r>
            <a:r>
              <a:rPr lang="zh-TW" altLang="en-US" dirty="0"/>
              <a:t>播放新聞影片。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若超連結失效，可複製以下連結</a:t>
            </a:r>
            <a:r>
              <a:rPr lang="en-US" altLang="zh-TW" dirty="0"/>
              <a:t>https://www.youtube.com/watch?v=IyScmleLLIw&amp;t=8s</a:t>
            </a:r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老伯伯可能因為太累了、生病了、吃藥想睡覺</a:t>
            </a:r>
            <a:r>
              <a:rPr lang="en-US" altLang="zh-TW" dirty="0"/>
              <a:t>……</a:t>
            </a:r>
            <a:r>
              <a:rPr lang="zh-TW" altLang="en-US" dirty="0"/>
              <a:t>。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63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6021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dirty="0"/>
              <a:t>以下提供學生可能的回答作為參考：</a:t>
            </a:r>
            <a:endParaRPr lang="en-US" altLang="zh-TW" dirty="0"/>
          </a:p>
          <a:p>
            <a:pPr marL="228600" marR="0" lvl="0" indent="-2286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zh-TW" altLang="en-US" dirty="0"/>
              <a:t>如果騎士技術很好</a:t>
            </a:r>
            <a:r>
              <a:rPr lang="en-US" altLang="zh-TW" dirty="0"/>
              <a:t>,</a:t>
            </a:r>
            <a:r>
              <a:rPr lang="zh-TW" altLang="en-US" dirty="0"/>
              <a:t>但是騎車時精神不好或是騎車時睡著</a:t>
            </a:r>
            <a:r>
              <a:rPr lang="en-US" altLang="zh-TW" dirty="0"/>
              <a:t>,</a:t>
            </a:r>
            <a:r>
              <a:rPr lang="zh-TW" altLang="en-US" dirty="0"/>
              <a:t>可能會有什麼結果</a:t>
            </a:r>
            <a:r>
              <a:rPr lang="en-US" altLang="zh-TW" dirty="0"/>
              <a:t>?(</a:t>
            </a:r>
            <a:r>
              <a:rPr lang="zh-TW" altLang="en-US" dirty="0"/>
              <a:t>會摔倒、會撞到別人、後面的車子會被嚇到、好危險</a:t>
            </a:r>
            <a:r>
              <a:rPr lang="en-US" altLang="zh-TW" dirty="0"/>
              <a:t>......</a:t>
            </a:r>
            <a:r>
              <a:rPr lang="zh-TW" altLang="en-US" dirty="0"/>
              <a:t>。</a:t>
            </a:r>
            <a:r>
              <a:rPr lang="en-US" altLang="zh-TW" dirty="0"/>
              <a:t>)</a:t>
            </a:r>
          </a:p>
          <a:p>
            <a:pPr marL="228600" marR="0" lvl="0" indent="-2286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zh-TW" altLang="en-US" dirty="0"/>
              <a:t>如果可以</a:t>
            </a:r>
            <a:r>
              <a:rPr lang="en-US" altLang="zh-TW" dirty="0"/>
              <a:t>,</a:t>
            </a:r>
            <a:r>
              <a:rPr lang="zh-TW" altLang="en-US" dirty="0"/>
              <a:t>想對老伯說什麼</a:t>
            </a:r>
            <a:r>
              <a:rPr lang="en-US" altLang="zh-TW" dirty="0"/>
              <a:t>?(</a:t>
            </a:r>
            <a:r>
              <a:rPr lang="zh-TW" altLang="en-US" dirty="0"/>
              <a:t>小心、回家睡吧、多休息呀、太危險了</a:t>
            </a:r>
            <a:r>
              <a:rPr lang="en-US" altLang="zh-TW" dirty="0"/>
              <a:t>......</a:t>
            </a:r>
            <a:r>
              <a:rPr lang="zh-TW" altLang="en-US" dirty="0"/>
              <a:t>。</a:t>
            </a:r>
            <a:r>
              <a:rPr lang="en-US" altLang="zh-TW" dirty="0"/>
              <a:t>)</a:t>
            </a:r>
          </a:p>
          <a:p>
            <a:pPr marL="228600" marR="0" lvl="0" indent="-2286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zh-TW" altLang="en-US" dirty="0"/>
              <a:t>自行車上路時</a:t>
            </a:r>
            <a:r>
              <a:rPr lang="en-US" altLang="zh-TW" dirty="0"/>
              <a:t>,</a:t>
            </a:r>
            <a:r>
              <a:rPr lang="zh-TW" altLang="en-US" dirty="0"/>
              <a:t>騎士就是很重要的駕駛</a:t>
            </a:r>
            <a:r>
              <a:rPr lang="en-US" altLang="zh-TW" dirty="0"/>
              <a:t>,</a:t>
            </a:r>
            <a:r>
              <a:rPr lang="zh-TW" altLang="en-US" dirty="0"/>
              <a:t>需要注意什麼呢</a:t>
            </a:r>
            <a:r>
              <a:rPr lang="en-US" altLang="zh-TW" dirty="0"/>
              <a:t>?(</a:t>
            </a:r>
            <a:r>
              <a:rPr lang="zh-TW" altLang="en-US" dirty="0"/>
              <a:t>會騎自行車、遵守交通規則、隨時注意行人、隨時注意四周環境</a:t>
            </a:r>
            <a:r>
              <a:rPr lang="en-US" altLang="zh-TW" dirty="0"/>
              <a:t>......</a:t>
            </a:r>
            <a:r>
              <a:rPr lang="zh-TW" altLang="en-US" dirty="0"/>
              <a:t>。</a:t>
            </a:r>
            <a:r>
              <a:rPr lang="en-US" altLang="zh-TW" dirty="0"/>
              <a:t>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zh-TW" altLang="en-US"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5198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dirty="0"/>
              <a:t>教師發下「騎士鑑定師」學習單</a:t>
            </a:r>
            <a:r>
              <a:rPr lang="en-US" altLang="zh-TW" dirty="0"/>
              <a:t>(</a:t>
            </a:r>
            <a:r>
              <a:rPr lang="zh-TW" altLang="en-US" dirty="0"/>
              <a:t>附件</a:t>
            </a:r>
            <a:r>
              <a:rPr lang="en-US" altLang="zh-TW" dirty="0"/>
              <a:t>II-16)</a:t>
            </a:r>
            <a:endParaRPr lang="zh-TW" altLang="en-US"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9589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dirty="0"/>
              <a:t>教師統計班級 </a:t>
            </a:r>
            <a:r>
              <a:rPr lang="en-US" altLang="zh-TW" dirty="0"/>
              <a:t>ABCD </a:t>
            </a:r>
            <a:r>
              <a:rPr lang="zh-TW" altLang="en-US" dirty="0"/>
              <a:t>級騎士人數</a:t>
            </a:r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2699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7A48F-5AB4-463F-BE28-879FAC5D9F6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3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zh-TW" altLang="en-US"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2071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zh-TW" altLang="en-US"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5646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zh-TW" altLang="en-US"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2452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dirty="0"/>
              <a:t>無論結果如何，教師要給予努力實驗的學生肯定。</a:t>
            </a:r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9011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zh-TW" altLang="en-US"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9082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dirty="0"/>
              <a:t>學生自由作答，學生不一定要說出正確名稱，教師在統整學生發表時，再用正確名稱加以整理即可，重點要能說出為什麼，引導學生思考自行車零件和騎車安全之間的連結。例：車輪沒氣，可能會不好騎，容易跌倒。</a:t>
            </a:r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683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7A48F-5AB4-463F-BE28-879FAC5D9F6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7837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教師點選圖中</a:t>
            </a:r>
            <a:r>
              <a:rPr lang="en-US" altLang="zh-TW" dirty="0"/>
              <a:t>(</a:t>
            </a:r>
            <a:r>
              <a:rPr lang="zh-TW" altLang="en-US" dirty="0"/>
              <a:t>紅框白色箭頭</a:t>
            </a:r>
            <a:r>
              <a:rPr lang="en-US" altLang="zh-TW" dirty="0"/>
              <a:t>)</a:t>
            </a:r>
            <a:r>
              <a:rPr lang="zh-TW" altLang="en-US" dirty="0"/>
              <a:t>至</a:t>
            </a:r>
            <a:r>
              <a:rPr lang="en-US" altLang="zh-TW" dirty="0" err="1"/>
              <a:t>youtube</a:t>
            </a:r>
            <a:r>
              <a:rPr lang="zh-TW" altLang="en-US" dirty="0"/>
              <a:t>播放「安全騎乘自行車數位課程 </a:t>
            </a:r>
            <a:r>
              <a:rPr lang="en-US" altLang="zh-TW" dirty="0"/>
              <a:t>(2.</a:t>
            </a:r>
            <a:r>
              <a:rPr lang="zh-TW" altLang="en-US" dirty="0"/>
              <a:t>自行車挑選與檢查保養</a:t>
            </a:r>
            <a:r>
              <a:rPr lang="en-US" altLang="zh-TW" dirty="0"/>
              <a:t>)</a:t>
            </a:r>
            <a:r>
              <a:rPr lang="zh-TW" altLang="en-US" dirty="0"/>
              <a:t>」。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影片播放時間</a:t>
            </a:r>
            <a:r>
              <a:rPr lang="en-US" altLang="zh-TW" dirty="0"/>
              <a:t>05:13-08:25</a:t>
            </a:r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若超連結失效，可複製以下連結</a:t>
            </a:r>
            <a:r>
              <a:rPr lang="en-US" altLang="zh-TW" dirty="0"/>
              <a:t>https://youtu.be/7lO9qyZeGPs?feature=shared&amp;t=310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5536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zh-TW" altLang="en-US" dirty="0"/>
              <a:t>學生自由作答，重點要能說出為什麼，教師引導學生思考裝備和騎自行車安全之間的連結：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龍頭，能正常操控，騎乘時才不會有危險。鈴號，可以提醒前面的人，有自行車來了。煞車，遇到緊急狀況可以煞車才不會撞上去。燈光，晚上騎車時可以照明，也可提醒其他車或路人自己的存在。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自行車的左右煞車分別控制前後輪，遇到需停車的狀態，應先壓後煞車，不然車子會有往前翻或側摔的危險。但各家廠牌自行車的左右煞車所對應的前後輪尚未一致，教師須提醒學生測試煞車時，先測試左右煞車所對應的前後輪。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8640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dirty="0"/>
              <a:t>建議小組</a:t>
            </a:r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0443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dirty="0"/>
              <a:t>建議小組</a:t>
            </a:r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1432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7A48F-5AB4-463F-BE28-879FAC5D9F6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4612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zh-TW" altLang="en-US" dirty="0"/>
              <a:t>教師說明</a:t>
            </a:r>
            <a:r>
              <a:rPr lang="en-US" altLang="zh-TW" dirty="0"/>
              <a:t>:</a:t>
            </a:r>
            <a:r>
              <a:rPr lang="zh-TW" altLang="en-US" dirty="0"/>
              <a:t>了解身為自行車騎士的駕駛責任，確認個人身心狀況，做好車輛安全檢查，也戴上安全裝備後，終於要騎乘自行車上路了。</a:t>
            </a:r>
          </a:p>
          <a:p>
            <a:pPr marL="0" indent="0">
              <a:buFont typeface="+mj-lt"/>
              <a:buNone/>
            </a:pPr>
            <a:r>
              <a:rPr lang="zh-TW" altLang="en-US" dirty="0"/>
              <a:t>看圖想想看，哪些地方可以騎自行車呢？在圖上指出來。</a:t>
            </a:r>
            <a:r>
              <a:rPr lang="en-US" altLang="zh-TW" dirty="0"/>
              <a:t>(</a:t>
            </a:r>
            <a:r>
              <a:rPr lang="zh-TW" altLang="en-US" dirty="0"/>
              <a:t>自行車專用道、慢車道、最外側車道、人車共用道、自行車穿越道）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7290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483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3125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9319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299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zh-TW" altLang="en-US" dirty="0"/>
              <a:t>現場詢問，請學生舉手進行調查並記錄，有助於了解學生的先備知識。</a:t>
            </a:r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077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此頁在於讓學生了解，即使看似與自行車無關的交通標誌，也都必須遵守，因此無需詳細解釋各項標誌的意義，教師可選擇學校周邊有的說明即可。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教師提醒學生：騎車上路時，不只要注意自行車，還要注意的路上所有的一切人事物，才會讓彼此都安全。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09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5970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教師發下「空白大富翁」創作圖，統整說明：三堂課下來，大家已經一起成為有責任感、又注重安全的「追風安全俠」。現在換我們將所學到的交通安全知識，設計挑戰題目，完成大富翁。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若學生對於設計題目感到困難，教師可使用前一頁大富翁的題目，引導學生設計。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114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zh-TW" altLang="en-US"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191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zh-TW" altLang="en-US" dirty="0"/>
              <a:t>教師可先請全班以舉手方式回答，再請選擇不同答案的學生回答理由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936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zh-TW" altLang="en-US" dirty="0"/>
              <a:t>學生可能的回答：</a:t>
            </a:r>
            <a:endParaRPr lang="en-US" altLang="zh-TW" dirty="0"/>
          </a:p>
          <a:p>
            <a:r>
              <a:rPr lang="zh-TW" altLang="en-US" sz="9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不危險：做好安全措施就不危險。</a:t>
            </a:r>
            <a:endParaRPr lang="en-US" altLang="zh-TW" sz="9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TW" altLang="en-US" sz="9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危險：路上有很多車和人，如果不小心，可能撞到行人或被其他車輛撞等。</a:t>
            </a:r>
            <a:endParaRPr lang="en-US" altLang="zh-TW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D61BC-4012-42A2-B74E-358A4698741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922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zh-TW" altLang="en-US" dirty="0"/>
              <a:t>替代物品：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若無膠帶捲，可使用衛生紙卷</a:t>
            </a:r>
            <a:endParaRPr lang="en-US" altLang="zh-TW" dirty="0"/>
          </a:p>
          <a:p>
            <a:pPr marL="228600" indent="-228600">
              <a:buFont typeface="+mj-lt"/>
              <a:buAutoNum type="arabicPeriod"/>
            </a:pPr>
            <a:r>
              <a:rPr lang="zh-TW" altLang="en-US" dirty="0"/>
              <a:t>若無皮球，可使用躲避球或國小體育課常用的球類。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33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zh-TW" altLang="en-US" dirty="0"/>
              <a:t>實驗結果：被撞到的寶特瓶會飛出去，還會害其它寶特瓶也倒下。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EE299-A19F-4E4C-8D4F-4050861BBD1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761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2023/12/26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2919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2023/12/26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4014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2023/12/26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135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2023/12/26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47716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2023/12/26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6886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2023/12/26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76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2023/12/26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25657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2023/12/26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6774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2023/12/26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2066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2023/12/26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40989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2023/12/26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9086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2023/12/26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05924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2023/12/26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8837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2023/12/26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86308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2425-ABE3-4E1F-8E10-986AE3EE0B00}" type="datetimeFigureOut">
              <a:rPr lang="zh-TW" altLang="en-US" smtClean="0"/>
              <a:t>2023/12/26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5592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2023/12/26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5615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2023/12/26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06811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2023/12/26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2387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2023/12/26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6973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2023/12/26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4677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2023/12/26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2307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334B-8964-4A4A-ABD4-02254D07AEE3}" type="datetimeFigureOut">
              <a:rPr lang="zh-TW" altLang="en-US" smtClean="0"/>
              <a:t>2023/12/26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479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7334B-8964-4A4A-ABD4-02254D07AEE3}" type="datetimeFigureOut">
              <a:rPr lang="zh-TW" altLang="en-US" smtClean="0"/>
              <a:t>2023/12/26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F0DE7-4F8C-4F64-AD65-B76AFA9070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1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F2425-ABE3-4E1F-8E10-986AE3EE0B00}" type="datetimeFigureOut">
              <a:rPr lang="zh-TW" altLang="en-US" smtClean="0"/>
              <a:t>2023/12/26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86CF2-5D12-43F7-A6FA-3ECAD6C7C1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498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0edwKMe2V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273ncd3y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yScmleLLIw&amp;t=8s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lO9qyZeGPs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youtu.be/7lO9qyZeGPs?feature=shared&amp;t=310" TargetMode="External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877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9E7E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08B58032-ACAD-2F8B-6526-F0663E3CBFBF}"/>
              </a:ext>
            </a:extLst>
          </p:cNvPr>
          <p:cNvSpPr/>
          <p:nvPr/>
        </p:nvSpPr>
        <p:spPr>
          <a:xfrm>
            <a:off x="914400" y="1366928"/>
            <a:ext cx="10515600" cy="5058256"/>
          </a:xfrm>
          <a:custGeom>
            <a:avLst/>
            <a:gdLst>
              <a:gd name="connsiteX0" fmla="*/ 0 w 10515600"/>
              <a:gd name="connsiteY0" fmla="*/ 0 h 5058256"/>
              <a:gd name="connsiteX1" fmla="*/ 689356 w 10515600"/>
              <a:gd name="connsiteY1" fmla="*/ 0 h 5058256"/>
              <a:gd name="connsiteX2" fmla="*/ 1273556 w 10515600"/>
              <a:gd name="connsiteY2" fmla="*/ 0 h 5058256"/>
              <a:gd name="connsiteX3" fmla="*/ 1857756 w 10515600"/>
              <a:gd name="connsiteY3" fmla="*/ 0 h 5058256"/>
              <a:gd name="connsiteX4" fmla="*/ 2441956 w 10515600"/>
              <a:gd name="connsiteY4" fmla="*/ 0 h 5058256"/>
              <a:gd name="connsiteX5" fmla="*/ 2710688 w 10515600"/>
              <a:gd name="connsiteY5" fmla="*/ 0 h 5058256"/>
              <a:gd name="connsiteX6" fmla="*/ 3400044 w 10515600"/>
              <a:gd name="connsiteY6" fmla="*/ 0 h 5058256"/>
              <a:gd name="connsiteX7" fmla="*/ 3668776 w 10515600"/>
              <a:gd name="connsiteY7" fmla="*/ 0 h 5058256"/>
              <a:gd name="connsiteX8" fmla="*/ 4252976 w 10515600"/>
              <a:gd name="connsiteY8" fmla="*/ 0 h 5058256"/>
              <a:gd name="connsiteX9" fmla="*/ 5047488 w 10515600"/>
              <a:gd name="connsiteY9" fmla="*/ 0 h 5058256"/>
              <a:gd name="connsiteX10" fmla="*/ 5842000 w 10515600"/>
              <a:gd name="connsiteY10" fmla="*/ 0 h 5058256"/>
              <a:gd name="connsiteX11" fmla="*/ 6531356 w 10515600"/>
              <a:gd name="connsiteY11" fmla="*/ 0 h 5058256"/>
              <a:gd name="connsiteX12" fmla="*/ 7010400 w 10515600"/>
              <a:gd name="connsiteY12" fmla="*/ 0 h 5058256"/>
              <a:gd name="connsiteX13" fmla="*/ 7279132 w 10515600"/>
              <a:gd name="connsiteY13" fmla="*/ 0 h 5058256"/>
              <a:gd name="connsiteX14" fmla="*/ 7758176 w 10515600"/>
              <a:gd name="connsiteY14" fmla="*/ 0 h 5058256"/>
              <a:gd name="connsiteX15" fmla="*/ 8447532 w 10515600"/>
              <a:gd name="connsiteY15" fmla="*/ 0 h 5058256"/>
              <a:gd name="connsiteX16" fmla="*/ 9242044 w 10515600"/>
              <a:gd name="connsiteY16" fmla="*/ 0 h 5058256"/>
              <a:gd name="connsiteX17" fmla="*/ 9510776 w 10515600"/>
              <a:gd name="connsiteY17" fmla="*/ 0 h 5058256"/>
              <a:gd name="connsiteX18" fmla="*/ 9779508 w 10515600"/>
              <a:gd name="connsiteY18" fmla="*/ 0 h 5058256"/>
              <a:gd name="connsiteX19" fmla="*/ 10515600 w 10515600"/>
              <a:gd name="connsiteY19" fmla="*/ 0 h 5058256"/>
              <a:gd name="connsiteX20" fmla="*/ 10515600 w 10515600"/>
              <a:gd name="connsiteY20" fmla="*/ 410281 h 5058256"/>
              <a:gd name="connsiteX21" fmla="*/ 10515600 w 10515600"/>
              <a:gd name="connsiteY21" fmla="*/ 1022892 h 5058256"/>
              <a:gd name="connsiteX22" fmla="*/ 10515600 w 10515600"/>
              <a:gd name="connsiteY22" fmla="*/ 1686085 h 5058256"/>
              <a:gd name="connsiteX23" fmla="*/ 10515600 w 10515600"/>
              <a:gd name="connsiteY23" fmla="*/ 2096366 h 5058256"/>
              <a:gd name="connsiteX24" fmla="*/ 10515600 w 10515600"/>
              <a:gd name="connsiteY24" fmla="*/ 2759560 h 5058256"/>
              <a:gd name="connsiteX25" fmla="*/ 10515600 w 10515600"/>
              <a:gd name="connsiteY25" fmla="*/ 3422753 h 5058256"/>
              <a:gd name="connsiteX26" fmla="*/ 10515600 w 10515600"/>
              <a:gd name="connsiteY26" fmla="*/ 3833034 h 5058256"/>
              <a:gd name="connsiteX27" fmla="*/ 10515600 w 10515600"/>
              <a:gd name="connsiteY27" fmla="*/ 4395062 h 5058256"/>
              <a:gd name="connsiteX28" fmla="*/ 10515600 w 10515600"/>
              <a:gd name="connsiteY28" fmla="*/ 5058256 h 5058256"/>
              <a:gd name="connsiteX29" fmla="*/ 10036556 w 10515600"/>
              <a:gd name="connsiteY29" fmla="*/ 5058256 h 5058256"/>
              <a:gd name="connsiteX30" fmla="*/ 9347200 w 10515600"/>
              <a:gd name="connsiteY30" fmla="*/ 5058256 h 5058256"/>
              <a:gd name="connsiteX31" fmla="*/ 8552688 w 10515600"/>
              <a:gd name="connsiteY31" fmla="*/ 5058256 h 5058256"/>
              <a:gd name="connsiteX32" fmla="*/ 8073644 w 10515600"/>
              <a:gd name="connsiteY32" fmla="*/ 5058256 h 5058256"/>
              <a:gd name="connsiteX33" fmla="*/ 7279132 w 10515600"/>
              <a:gd name="connsiteY33" fmla="*/ 5058256 h 5058256"/>
              <a:gd name="connsiteX34" fmla="*/ 6694932 w 10515600"/>
              <a:gd name="connsiteY34" fmla="*/ 5058256 h 5058256"/>
              <a:gd name="connsiteX35" fmla="*/ 5900420 w 10515600"/>
              <a:gd name="connsiteY35" fmla="*/ 5058256 h 5058256"/>
              <a:gd name="connsiteX36" fmla="*/ 5105908 w 10515600"/>
              <a:gd name="connsiteY36" fmla="*/ 5058256 h 5058256"/>
              <a:gd name="connsiteX37" fmla="*/ 4732020 w 10515600"/>
              <a:gd name="connsiteY37" fmla="*/ 5058256 h 5058256"/>
              <a:gd name="connsiteX38" fmla="*/ 4252976 w 10515600"/>
              <a:gd name="connsiteY38" fmla="*/ 5058256 h 5058256"/>
              <a:gd name="connsiteX39" fmla="*/ 3668776 w 10515600"/>
              <a:gd name="connsiteY39" fmla="*/ 5058256 h 5058256"/>
              <a:gd name="connsiteX40" fmla="*/ 3084576 w 10515600"/>
              <a:gd name="connsiteY40" fmla="*/ 5058256 h 5058256"/>
              <a:gd name="connsiteX41" fmla="*/ 2395220 w 10515600"/>
              <a:gd name="connsiteY41" fmla="*/ 5058256 h 5058256"/>
              <a:gd name="connsiteX42" fmla="*/ 2021332 w 10515600"/>
              <a:gd name="connsiteY42" fmla="*/ 5058256 h 5058256"/>
              <a:gd name="connsiteX43" fmla="*/ 1647444 w 10515600"/>
              <a:gd name="connsiteY43" fmla="*/ 5058256 h 5058256"/>
              <a:gd name="connsiteX44" fmla="*/ 852932 w 10515600"/>
              <a:gd name="connsiteY44" fmla="*/ 5058256 h 5058256"/>
              <a:gd name="connsiteX45" fmla="*/ 0 w 10515600"/>
              <a:gd name="connsiteY45" fmla="*/ 5058256 h 5058256"/>
              <a:gd name="connsiteX46" fmla="*/ 0 w 10515600"/>
              <a:gd name="connsiteY46" fmla="*/ 4496228 h 5058256"/>
              <a:gd name="connsiteX47" fmla="*/ 0 w 10515600"/>
              <a:gd name="connsiteY47" fmla="*/ 3883617 h 5058256"/>
              <a:gd name="connsiteX48" fmla="*/ 0 w 10515600"/>
              <a:gd name="connsiteY48" fmla="*/ 3422753 h 5058256"/>
              <a:gd name="connsiteX49" fmla="*/ 0 w 10515600"/>
              <a:gd name="connsiteY49" fmla="*/ 2860725 h 5058256"/>
              <a:gd name="connsiteX50" fmla="*/ 0 w 10515600"/>
              <a:gd name="connsiteY50" fmla="*/ 2298696 h 5058256"/>
              <a:gd name="connsiteX51" fmla="*/ 0 w 10515600"/>
              <a:gd name="connsiteY51" fmla="*/ 1787250 h 5058256"/>
              <a:gd name="connsiteX52" fmla="*/ 0 w 10515600"/>
              <a:gd name="connsiteY52" fmla="*/ 1275805 h 5058256"/>
              <a:gd name="connsiteX53" fmla="*/ 0 w 10515600"/>
              <a:gd name="connsiteY53" fmla="*/ 865524 h 5058256"/>
              <a:gd name="connsiteX54" fmla="*/ 0 w 10515600"/>
              <a:gd name="connsiteY54" fmla="*/ 0 h 5058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0515600" h="5058256" fill="none" extrusionOk="0">
                <a:moveTo>
                  <a:pt x="0" y="0"/>
                </a:moveTo>
                <a:cubicBezTo>
                  <a:pt x="162285" y="-56213"/>
                  <a:pt x="408596" y="46115"/>
                  <a:pt x="689356" y="0"/>
                </a:cubicBezTo>
                <a:cubicBezTo>
                  <a:pt x="970116" y="-46115"/>
                  <a:pt x="1033484" y="68194"/>
                  <a:pt x="1273556" y="0"/>
                </a:cubicBezTo>
                <a:cubicBezTo>
                  <a:pt x="1513628" y="-68194"/>
                  <a:pt x="1644567" y="65291"/>
                  <a:pt x="1857756" y="0"/>
                </a:cubicBezTo>
                <a:cubicBezTo>
                  <a:pt x="2070945" y="-65291"/>
                  <a:pt x="2306195" y="31774"/>
                  <a:pt x="2441956" y="0"/>
                </a:cubicBezTo>
                <a:cubicBezTo>
                  <a:pt x="2577717" y="-31774"/>
                  <a:pt x="2638886" y="4755"/>
                  <a:pt x="2710688" y="0"/>
                </a:cubicBezTo>
                <a:cubicBezTo>
                  <a:pt x="2782490" y="-4755"/>
                  <a:pt x="3253251" y="17716"/>
                  <a:pt x="3400044" y="0"/>
                </a:cubicBezTo>
                <a:cubicBezTo>
                  <a:pt x="3546837" y="-17716"/>
                  <a:pt x="3600210" y="9199"/>
                  <a:pt x="3668776" y="0"/>
                </a:cubicBezTo>
                <a:cubicBezTo>
                  <a:pt x="3737342" y="-9199"/>
                  <a:pt x="4018238" y="8584"/>
                  <a:pt x="4252976" y="0"/>
                </a:cubicBezTo>
                <a:cubicBezTo>
                  <a:pt x="4487714" y="-8584"/>
                  <a:pt x="4773927" y="46849"/>
                  <a:pt x="5047488" y="0"/>
                </a:cubicBezTo>
                <a:cubicBezTo>
                  <a:pt x="5321049" y="-46849"/>
                  <a:pt x="5450492" y="45312"/>
                  <a:pt x="5842000" y="0"/>
                </a:cubicBezTo>
                <a:cubicBezTo>
                  <a:pt x="6233508" y="-45312"/>
                  <a:pt x="6263492" y="75633"/>
                  <a:pt x="6531356" y="0"/>
                </a:cubicBezTo>
                <a:cubicBezTo>
                  <a:pt x="6799220" y="-75633"/>
                  <a:pt x="6783824" y="26891"/>
                  <a:pt x="7010400" y="0"/>
                </a:cubicBezTo>
                <a:cubicBezTo>
                  <a:pt x="7236976" y="-26891"/>
                  <a:pt x="7205060" y="9898"/>
                  <a:pt x="7279132" y="0"/>
                </a:cubicBezTo>
                <a:cubicBezTo>
                  <a:pt x="7353204" y="-9898"/>
                  <a:pt x="7538303" y="52649"/>
                  <a:pt x="7758176" y="0"/>
                </a:cubicBezTo>
                <a:cubicBezTo>
                  <a:pt x="7978049" y="-52649"/>
                  <a:pt x="8260450" y="5064"/>
                  <a:pt x="8447532" y="0"/>
                </a:cubicBezTo>
                <a:cubicBezTo>
                  <a:pt x="8634614" y="-5064"/>
                  <a:pt x="8857462" y="56274"/>
                  <a:pt x="9242044" y="0"/>
                </a:cubicBezTo>
                <a:cubicBezTo>
                  <a:pt x="9626626" y="-56274"/>
                  <a:pt x="9417884" y="29198"/>
                  <a:pt x="9510776" y="0"/>
                </a:cubicBezTo>
                <a:cubicBezTo>
                  <a:pt x="9603668" y="-29198"/>
                  <a:pt x="9650973" y="27565"/>
                  <a:pt x="9779508" y="0"/>
                </a:cubicBezTo>
                <a:cubicBezTo>
                  <a:pt x="9908043" y="-27565"/>
                  <a:pt x="10347970" y="55234"/>
                  <a:pt x="10515600" y="0"/>
                </a:cubicBezTo>
                <a:cubicBezTo>
                  <a:pt x="10534156" y="112484"/>
                  <a:pt x="10484803" y="209550"/>
                  <a:pt x="10515600" y="410281"/>
                </a:cubicBezTo>
                <a:cubicBezTo>
                  <a:pt x="10546397" y="611012"/>
                  <a:pt x="10446590" y="816634"/>
                  <a:pt x="10515600" y="1022892"/>
                </a:cubicBezTo>
                <a:cubicBezTo>
                  <a:pt x="10584610" y="1229150"/>
                  <a:pt x="10483133" y="1420486"/>
                  <a:pt x="10515600" y="1686085"/>
                </a:cubicBezTo>
                <a:cubicBezTo>
                  <a:pt x="10548067" y="1951684"/>
                  <a:pt x="10486663" y="1968879"/>
                  <a:pt x="10515600" y="2096366"/>
                </a:cubicBezTo>
                <a:cubicBezTo>
                  <a:pt x="10544537" y="2223853"/>
                  <a:pt x="10479988" y="2577338"/>
                  <a:pt x="10515600" y="2759560"/>
                </a:cubicBezTo>
                <a:cubicBezTo>
                  <a:pt x="10551212" y="2941782"/>
                  <a:pt x="10451022" y="3258351"/>
                  <a:pt x="10515600" y="3422753"/>
                </a:cubicBezTo>
                <a:cubicBezTo>
                  <a:pt x="10580178" y="3587155"/>
                  <a:pt x="10490076" y="3746309"/>
                  <a:pt x="10515600" y="3833034"/>
                </a:cubicBezTo>
                <a:cubicBezTo>
                  <a:pt x="10541124" y="3919759"/>
                  <a:pt x="10471664" y="4133729"/>
                  <a:pt x="10515600" y="4395062"/>
                </a:cubicBezTo>
                <a:cubicBezTo>
                  <a:pt x="10559536" y="4656395"/>
                  <a:pt x="10486047" y="4881803"/>
                  <a:pt x="10515600" y="5058256"/>
                </a:cubicBezTo>
                <a:cubicBezTo>
                  <a:pt x="10284951" y="5091866"/>
                  <a:pt x="10216635" y="5004111"/>
                  <a:pt x="10036556" y="5058256"/>
                </a:cubicBezTo>
                <a:cubicBezTo>
                  <a:pt x="9856477" y="5112401"/>
                  <a:pt x="9627552" y="4983758"/>
                  <a:pt x="9347200" y="5058256"/>
                </a:cubicBezTo>
                <a:cubicBezTo>
                  <a:pt x="9066848" y="5132754"/>
                  <a:pt x="8845499" y="5028234"/>
                  <a:pt x="8552688" y="5058256"/>
                </a:cubicBezTo>
                <a:cubicBezTo>
                  <a:pt x="8259877" y="5088278"/>
                  <a:pt x="8275216" y="5047031"/>
                  <a:pt x="8073644" y="5058256"/>
                </a:cubicBezTo>
                <a:cubicBezTo>
                  <a:pt x="7872072" y="5069481"/>
                  <a:pt x="7455988" y="5000040"/>
                  <a:pt x="7279132" y="5058256"/>
                </a:cubicBezTo>
                <a:cubicBezTo>
                  <a:pt x="7102276" y="5116472"/>
                  <a:pt x="6829952" y="5035278"/>
                  <a:pt x="6694932" y="5058256"/>
                </a:cubicBezTo>
                <a:cubicBezTo>
                  <a:pt x="6559912" y="5081234"/>
                  <a:pt x="6204900" y="5025454"/>
                  <a:pt x="5900420" y="5058256"/>
                </a:cubicBezTo>
                <a:cubicBezTo>
                  <a:pt x="5595940" y="5091058"/>
                  <a:pt x="5341033" y="5038534"/>
                  <a:pt x="5105908" y="5058256"/>
                </a:cubicBezTo>
                <a:cubicBezTo>
                  <a:pt x="4870783" y="5077978"/>
                  <a:pt x="4884770" y="5045863"/>
                  <a:pt x="4732020" y="5058256"/>
                </a:cubicBezTo>
                <a:cubicBezTo>
                  <a:pt x="4579270" y="5070649"/>
                  <a:pt x="4373388" y="5050519"/>
                  <a:pt x="4252976" y="5058256"/>
                </a:cubicBezTo>
                <a:cubicBezTo>
                  <a:pt x="4132564" y="5065993"/>
                  <a:pt x="3877312" y="5056998"/>
                  <a:pt x="3668776" y="5058256"/>
                </a:cubicBezTo>
                <a:cubicBezTo>
                  <a:pt x="3460240" y="5059514"/>
                  <a:pt x="3314650" y="5050673"/>
                  <a:pt x="3084576" y="5058256"/>
                </a:cubicBezTo>
                <a:cubicBezTo>
                  <a:pt x="2854502" y="5065839"/>
                  <a:pt x="2550477" y="5024436"/>
                  <a:pt x="2395220" y="5058256"/>
                </a:cubicBezTo>
                <a:cubicBezTo>
                  <a:pt x="2239963" y="5092076"/>
                  <a:pt x="2117612" y="5016754"/>
                  <a:pt x="2021332" y="5058256"/>
                </a:cubicBezTo>
                <a:cubicBezTo>
                  <a:pt x="1925052" y="5099758"/>
                  <a:pt x="1785704" y="5026216"/>
                  <a:pt x="1647444" y="5058256"/>
                </a:cubicBezTo>
                <a:cubicBezTo>
                  <a:pt x="1509184" y="5090296"/>
                  <a:pt x="1173463" y="4969232"/>
                  <a:pt x="852932" y="5058256"/>
                </a:cubicBezTo>
                <a:cubicBezTo>
                  <a:pt x="532401" y="5147280"/>
                  <a:pt x="230988" y="4993105"/>
                  <a:pt x="0" y="5058256"/>
                </a:cubicBezTo>
                <a:cubicBezTo>
                  <a:pt x="-10752" y="4822725"/>
                  <a:pt x="59189" y="4764437"/>
                  <a:pt x="0" y="4496228"/>
                </a:cubicBezTo>
                <a:cubicBezTo>
                  <a:pt x="-59189" y="4228019"/>
                  <a:pt x="52576" y="4081523"/>
                  <a:pt x="0" y="3883617"/>
                </a:cubicBezTo>
                <a:cubicBezTo>
                  <a:pt x="-52576" y="3685711"/>
                  <a:pt x="36031" y="3639061"/>
                  <a:pt x="0" y="3422753"/>
                </a:cubicBezTo>
                <a:cubicBezTo>
                  <a:pt x="-36031" y="3206445"/>
                  <a:pt x="64886" y="3094714"/>
                  <a:pt x="0" y="2860725"/>
                </a:cubicBezTo>
                <a:cubicBezTo>
                  <a:pt x="-64886" y="2626736"/>
                  <a:pt x="61658" y="2487026"/>
                  <a:pt x="0" y="2298696"/>
                </a:cubicBezTo>
                <a:cubicBezTo>
                  <a:pt x="-61658" y="2110366"/>
                  <a:pt x="43802" y="1931514"/>
                  <a:pt x="0" y="1787250"/>
                </a:cubicBezTo>
                <a:cubicBezTo>
                  <a:pt x="-43802" y="1642986"/>
                  <a:pt x="60155" y="1484024"/>
                  <a:pt x="0" y="1275805"/>
                </a:cubicBezTo>
                <a:cubicBezTo>
                  <a:pt x="-60155" y="1067586"/>
                  <a:pt x="30787" y="953445"/>
                  <a:pt x="0" y="865524"/>
                </a:cubicBezTo>
                <a:cubicBezTo>
                  <a:pt x="-30787" y="777603"/>
                  <a:pt x="52608" y="197075"/>
                  <a:pt x="0" y="0"/>
                </a:cubicBezTo>
                <a:close/>
              </a:path>
              <a:path w="10515600" h="5058256" stroke="0" extrusionOk="0">
                <a:moveTo>
                  <a:pt x="0" y="0"/>
                </a:moveTo>
                <a:cubicBezTo>
                  <a:pt x="117769" y="-54612"/>
                  <a:pt x="363642" y="16397"/>
                  <a:pt x="479044" y="0"/>
                </a:cubicBezTo>
                <a:cubicBezTo>
                  <a:pt x="594446" y="-16397"/>
                  <a:pt x="677892" y="18700"/>
                  <a:pt x="747776" y="0"/>
                </a:cubicBezTo>
                <a:cubicBezTo>
                  <a:pt x="817660" y="-18700"/>
                  <a:pt x="1147191" y="42425"/>
                  <a:pt x="1542288" y="0"/>
                </a:cubicBezTo>
                <a:cubicBezTo>
                  <a:pt x="1937385" y="-42425"/>
                  <a:pt x="1903667" y="55036"/>
                  <a:pt x="2021332" y="0"/>
                </a:cubicBezTo>
                <a:cubicBezTo>
                  <a:pt x="2138997" y="-55036"/>
                  <a:pt x="2261555" y="30614"/>
                  <a:pt x="2500376" y="0"/>
                </a:cubicBezTo>
                <a:cubicBezTo>
                  <a:pt x="2739197" y="-30614"/>
                  <a:pt x="2992326" y="934"/>
                  <a:pt x="3294888" y="0"/>
                </a:cubicBezTo>
                <a:cubicBezTo>
                  <a:pt x="3597450" y="-934"/>
                  <a:pt x="3536470" y="20588"/>
                  <a:pt x="3668776" y="0"/>
                </a:cubicBezTo>
                <a:cubicBezTo>
                  <a:pt x="3801082" y="-20588"/>
                  <a:pt x="4167052" y="95069"/>
                  <a:pt x="4463288" y="0"/>
                </a:cubicBezTo>
                <a:cubicBezTo>
                  <a:pt x="4759524" y="-95069"/>
                  <a:pt x="4927052" y="44879"/>
                  <a:pt x="5257800" y="0"/>
                </a:cubicBezTo>
                <a:cubicBezTo>
                  <a:pt x="5588548" y="-44879"/>
                  <a:pt x="5635378" y="45685"/>
                  <a:pt x="5842000" y="0"/>
                </a:cubicBezTo>
                <a:cubicBezTo>
                  <a:pt x="6048622" y="-45685"/>
                  <a:pt x="6336244" y="84925"/>
                  <a:pt x="6636512" y="0"/>
                </a:cubicBezTo>
                <a:cubicBezTo>
                  <a:pt x="6936780" y="-84925"/>
                  <a:pt x="6983770" y="37784"/>
                  <a:pt x="7115556" y="0"/>
                </a:cubicBezTo>
                <a:cubicBezTo>
                  <a:pt x="7247342" y="-37784"/>
                  <a:pt x="7473141" y="52757"/>
                  <a:pt x="7594600" y="0"/>
                </a:cubicBezTo>
                <a:cubicBezTo>
                  <a:pt x="7716059" y="-52757"/>
                  <a:pt x="8131150" y="920"/>
                  <a:pt x="8283956" y="0"/>
                </a:cubicBezTo>
                <a:cubicBezTo>
                  <a:pt x="8436762" y="-920"/>
                  <a:pt x="8664826" y="24800"/>
                  <a:pt x="8763000" y="0"/>
                </a:cubicBezTo>
                <a:cubicBezTo>
                  <a:pt x="8861174" y="-24800"/>
                  <a:pt x="9272964" y="43339"/>
                  <a:pt x="9557512" y="0"/>
                </a:cubicBezTo>
                <a:cubicBezTo>
                  <a:pt x="9842060" y="-43339"/>
                  <a:pt x="10044680" y="73864"/>
                  <a:pt x="10515600" y="0"/>
                </a:cubicBezTo>
                <a:cubicBezTo>
                  <a:pt x="10579459" y="129105"/>
                  <a:pt x="10499143" y="287497"/>
                  <a:pt x="10515600" y="562028"/>
                </a:cubicBezTo>
                <a:cubicBezTo>
                  <a:pt x="10532057" y="836559"/>
                  <a:pt x="10473836" y="905162"/>
                  <a:pt x="10515600" y="1174639"/>
                </a:cubicBezTo>
                <a:cubicBezTo>
                  <a:pt x="10557364" y="1444116"/>
                  <a:pt x="10484383" y="1441503"/>
                  <a:pt x="10515600" y="1584920"/>
                </a:cubicBezTo>
                <a:cubicBezTo>
                  <a:pt x="10546817" y="1728337"/>
                  <a:pt x="10469833" y="1901232"/>
                  <a:pt x="10515600" y="2045784"/>
                </a:cubicBezTo>
                <a:cubicBezTo>
                  <a:pt x="10561367" y="2190336"/>
                  <a:pt x="10449767" y="2454008"/>
                  <a:pt x="10515600" y="2658395"/>
                </a:cubicBezTo>
                <a:cubicBezTo>
                  <a:pt x="10581433" y="2862782"/>
                  <a:pt x="10497691" y="3065800"/>
                  <a:pt x="10515600" y="3169840"/>
                </a:cubicBezTo>
                <a:cubicBezTo>
                  <a:pt x="10533509" y="3273880"/>
                  <a:pt x="10461236" y="3467997"/>
                  <a:pt x="10515600" y="3630704"/>
                </a:cubicBezTo>
                <a:cubicBezTo>
                  <a:pt x="10569964" y="3793411"/>
                  <a:pt x="10493391" y="3963799"/>
                  <a:pt x="10515600" y="4243315"/>
                </a:cubicBezTo>
                <a:cubicBezTo>
                  <a:pt x="10537809" y="4522831"/>
                  <a:pt x="10460849" y="4681631"/>
                  <a:pt x="10515600" y="5058256"/>
                </a:cubicBezTo>
                <a:cubicBezTo>
                  <a:pt x="10361403" y="5097169"/>
                  <a:pt x="10156654" y="5038128"/>
                  <a:pt x="9931400" y="5058256"/>
                </a:cubicBezTo>
                <a:cubicBezTo>
                  <a:pt x="9706146" y="5078384"/>
                  <a:pt x="9706357" y="5036150"/>
                  <a:pt x="9557512" y="5058256"/>
                </a:cubicBezTo>
                <a:cubicBezTo>
                  <a:pt x="9408667" y="5080362"/>
                  <a:pt x="9184722" y="4999615"/>
                  <a:pt x="8868156" y="5058256"/>
                </a:cubicBezTo>
                <a:cubicBezTo>
                  <a:pt x="8551590" y="5116897"/>
                  <a:pt x="8662744" y="5024298"/>
                  <a:pt x="8494268" y="5058256"/>
                </a:cubicBezTo>
                <a:cubicBezTo>
                  <a:pt x="8325792" y="5092214"/>
                  <a:pt x="8066396" y="4983621"/>
                  <a:pt x="7804912" y="5058256"/>
                </a:cubicBezTo>
                <a:cubicBezTo>
                  <a:pt x="7543428" y="5132891"/>
                  <a:pt x="7668194" y="5031721"/>
                  <a:pt x="7536180" y="5058256"/>
                </a:cubicBezTo>
                <a:cubicBezTo>
                  <a:pt x="7404166" y="5084791"/>
                  <a:pt x="7118252" y="5024961"/>
                  <a:pt x="6846824" y="5058256"/>
                </a:cubicBezTo>
                <a:cubicBezTo>
                  <a:pt x="6575396" y="5091551"/>
                  <a:pt x="6655988" y="5027487"/>
                  <a:pt x="6472936" y="5058256"/>
                </a:cubicBezTo>
                <a:cubicBezTo>
                  <a:pt x="6289884" y="5089025"/>
                  <a:pt x="6287322" y="5035237"/>
                  <a:pt x="6204204" y="5058256"/>
                </a:cubicBezTo>
                <a:cubicBezTo>
                  <a:pt x="6121086" y="5081275"/>
                  <a:pt x="6012414" y="5021944"/>
                  <a:pt x="5830316" y="5058256"/>
                </a:cubicBezTo>
                <a:cubicBezTo>
                  <a:pt x="5648218" y="5094568"/>
                  <a:pt x="5388333" y="4993142"/>
                  <a:pt x="5140960" y="5058256"/>
                </a:cubicBezTo>
                <a:cubicBezTo>
                  <a:pt x="4893587" y="5123370"/>
                  <a:pt x="4862913" y="5018765"/>
                  <a:pt x="4767072" y="5058256"/>
                </a:cubicBezTo>
                <a:cubicBezTo>
                  <a:pt x="4671231" y="5097747"/>
                  <a:pt x="4569587" y="5055667"/>
                  <a:pt x="4498340" y="5058256"/>
                </a:cubicBezTo>
                <a:cubicBezTo>
                  <a:pt x="4427093" y="5060845"/>
                  <a:pt x="4200344" y="5045791"/>
                  <a:pt x="4124452" y="5058256"/>
                </a:cubicBezTo>
                <a:cubicBezTo>
                  <a:pt x="4048560" y="5070721"/>
                  <a:pt x="3815248" y="5007130"/>
                  <a:pt x="3645408" y="5058256"/>
                </a:cubicBezTo>
                <a:cubicBezTo>
                  <a:pt x="3475568" y="5109382"/>
                  <a:pt x="3200660" y="4992304"/>
                  <a:pt x="3061208" y="5058256"/>
                </a:cubicBezTo>
                <a:cubicBezTo>
                  <a:pt x="2921756" y="5124208"/>
                  <a:pt x="2780058" y="5037624"/>
                  <a:pt x="2687320" y="5058256"/>
                </a:cubicBezTo>
                <a:cubicBezTo>
                  <a:pt x="2594582" y="5078888"/>
                  <a:pt x="2138316" y="5001526"/>
                  <a:pt x="1892808" y="5058256"/>
                </a:cubicBezTo>
                <a:cubicBezTo>
                  <a:pt x="1647300" y="5114986"/>
                  <a:pt x="1456562" y="5020975"/>
                  <a:pt x="1308608" y="5058256"/>
                </a:cubicBezTo>
                <a:cubicBezTo>
                  <a:pt x="1160654" y="5095537"/>
                  <a:pt x="675856" y="4992037"/>
                  <a:pt x="514096" y="5058256"/>
                </a:cubicBezTo>
                <a:cubicBezTo>
                  <a:pt x="352336" y="5124475"/>
                  <a:pt x="130626" y="5057311"/>
                  <a:pt x="0" y="5058256"/>
                </a:cubicBezTo>
                <a:cubicBezTo>
                  <a:pt x="-53081" y="4863595"/>
                  <a:pt x="37957" y="4771342"/>
                  <a:pt x="0" y="4546810"/>
                </a:cubicBezTo>
                <a:cubicBezTo>
                  <a:pt x="-37957" y="4322278"/>
                  <a:pt x="15452" y="4198886"/>
                  <a:pt x="0" y="4035364"/>
                </a:cubicBezTo>
                <a:cubicBezTo>
                  <a:pt x="-15452" y="3871842"/>
                  <a:pt x="50869" y="3713517"/>
                  <a:pt x="0" y="3422753"/>
                </a:cubicBezTo>
                <a:cubicBezTo>
                  <a:pt x="-50869" y="3131989"/>
                  <a:pt x="4932" y="3041230"/>
                  <a:pt x="0" y="2860725"/>
                </a:cubicBezTo>
                <a:cubicBezTo>
                  <a:pt x="-4932" y="2680220"/>
                  <a:pt x="39524" y="2368972"/>
                  <a:pt x="0" y="2197531"/>
                </a:cubicBezTo>
                <a:cubicBezTo>
                  <a:pt x="-39524" y="2026090"/>
                  <a:pt x="28912" y="1783473"/>
                  <a:pt x="0" y="1534338"/>
                </a:cubicBezTo>
                <a:cubicBezTo>
                  <a:pt x="-28912" y="1285203"/>
                  <a:pt x="45875" y="1198289"/>
                  <a:pt x="0" y="921727"/>
                </a:cubicBezTo>
                <a:cubicBezTo>
                  <a:pt x="-45875" y="645165"/>
                  <a:pt x="65005" y="208354"/>
                  <a:pt x="0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25400">
            <a:solidFill>
              <a:srgbClr val="A92D48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endParaRPr lang="zh-TW" altLang="en-US" sz="2800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B69B2AD1-0B5F-FED3-9372-7DBFD6F3B3BE}"/>
              </a:ext>
            </a:extLst>
          </p:cNvPr>
          <p:cNvSpPr/>
          <p:nvPr/>
        </p:nvSpPr>
        <p:spPr>
          <a:xfrm>
            <a:off x="3285460" y="648085"/>
            <a:ext cx="5656521" cy="974107"/>
          </a:xfrm>
          <a:prstGeom prst="roundRect">
            <a:avLst/>
          </a:prstGeom>
          <a:solidFill>
            <a:srgbClr val="A92D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情境一：自行車撞到行人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72E895E2-9866-4C1B-458F-3BDAEBCE1DB5}"/>
              </a:ext>
            </a:extLst>
          </p:cNvPr>
          <p:cNvSpPr txBox="1"/>
          <p:nvPr/>
        </p:nvSpPr>
        <p:spPr>
          <a:xfrm>
            <a:off x="1172487" y="1702557"/>
            <a:ext cx="102575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defTabSz="914377">
              <a:buFont typeface="Wingdings" panose="05000000000000000000" pitchFamily="2" charset="2"/>
              <a:buChar char="l"/>
            </a:pP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實驗方式：</a:t>
            </a:r>
            <a:endParaRPr lang="en-US" altLang="zh-TW" sz="3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0850" defTabSz="914377"/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請從</a:t>
            </a:r>
            <a:r>
              <a:rPr lang="en-US" altLang="zh-TW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 </a:t>
            </a: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公尺外，將膠帶捲</a:t>
            </a:r>
            <a:r>
              <a:rPr lang="en-US" altLang="zh-TW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自行車</a:t>
            </a:r>
            <a:r>
              <a:rPr lang="en-US" altLang="zh-TW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滾向空寶特瓶</a:t>
            </a:r>
            <a:r>
              <a:rPr lang="en-US" altLang="zh-TW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行人</a:t>
            </a:r>
            <a:r>
              <a:rPr lang="en-US" altLang="zh-TW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方向，觀察實驗結果。</a:t>
            </a:r>
            <a:endParaRPr lang="en-US" altLang="zh-TW" sz="3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937074E-5F72-AF3B-A405-5C87265D1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248" y="3233082"/>
            <a:ext cx="8675904" cy="2976833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63503D03-E4A5-E1B2-AAE5-C71CD06C80EF}"/>
              </a:ext>
            </a:extLst>
          </p:cNvPr>
          <p:cNvSpPr txBox="1"/>
          <p:nvPr/>
        </p:nvSpPr>
        <p:spPr>
          <a:xfrm>
            <a:off x="8686801" y="13228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發展活動│活動二：安全你我他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54172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4827750C-B27E-8049-0DFE-227357238960}"/>
              </a:ext>
            </a:extLst>
          </p:cNvPr>
          <p:cNvSpPr/>
          <p:nvPr/>
        </p:nvSpPr>
        <p:spPr>
          <a:xfrm>
            <a:off x="620982" y="1303383"/>
            <a:ext cx="10980804" cy="696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lnSpc>
                <a:spcPts val="5333"/>
              </a:lnSpc>
            </a:pPr>
            <a:r>
              <a:rPr lang="en-US" altLang="zh-TW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</a:t>
            </a: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實測結果為何？</a:t>
            </a:r>
            <a:endParaRPr lang="zh-TW" altLang="en-US" sz="3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AD946EF-7C1A-5FA1-5FE6-E5AF238D854D}"/>
              </a:ext>
            </a:extLst>
          </p:cNvPr>
          <p:cNvSpPr/>
          <p:nvPr/>
        </p:nvSpPr>
        <p:spPr>
          <a:xfrm>
            <a:off x="605598" y="1935329"/>
            <a:ext cx="10980804" cy="1241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lnSpc>
                <a:spcPts val="4667"/>
              </a:lnSpc>
            </a:pPr>
            <a:r>
              <a:rPr lang="zh-TW" altLang="zh-TW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</a:t>
            </a: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如果寶特瓶代表「路上的行人」，膠帶捲代表「自行車」，</a:t>
            </a:r>
            <a:endParaRPr lang="en-US" altLang="zh-TW" sz="3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35992" defTabSz="914377">
              <a:lnSpc>
                <a:spcPts val="4667"/>
              </a:lnSpc>
            </a:pP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自行車不小心撞到行人，可能會有什麼結果？</a:t>
            </a:r>
            <a:endParaRPr lang="zh-TW" altLang="en-US" sz="3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CBD962D3-FD03-50FE-4B93-A34171201B42}"/>
              </a:ext>
            </a:extLst>
          </p:cNvPr>
          <p:cNvSpPr/>
          <p:nvPr/>
        </p:nvSpPr>
        <p:spPr>
          <a:xfrm>
            <a:off x="755141" y="578804"/>
            <a:ext cx="5217707" cy="730200"/>
          </a:xfrm>
          <a:prstGeom prst="roundRect">
            <a:avLst/>
          </a:prstGeom>
          <a:solidFill>
            <a:srgbClr val="A92D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zh-TW" altLang="en-US" sz="32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情境一：自行車撞到行人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D75492F-8F63-CCA2-2BAB-B78EE903DE2C}"/>
              </a:ext>
            </a:extLst>
          </p:cNvPr>
          <p:cNvSpPr txBox="1"/>
          <p:nvPr/>
        </p:nvSpPr>
        <p:spPr>
          <a:xfrm>
            <a:off x="8686801" y="13228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發展活動│活動二：安全你我他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6249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9E7E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08B58032-ACAD-2F8B-6526-F0663E3CBFBF}"/>
              </a:ext>
            </a:extLst>
          </p:cNvPr>
          <p:cNvSpPr/>
          <p:nvPr/>
        </p:nvSpPr>
        <p:spPr>
          <a:xfrm>
            <a:off x="914400" y="1366928"/>
            <a:ext cx="10515600" cy="5058256"/>
          </a:xfrm>
          <a:custGeom>
            <a:avLst/>
            <a:gdLst>
              <a:gd name="connsiteX0" fmla="*/ 0 w 10515600"/>
              <a:gd name="connsiteY0" fmla="*/ 0 h 5058256"/>
              <a:gd name="connsiteX1" fmla="*/ 689356 w 10515600"/>
              <a:gd name="connsiteY1" fmla="*/ 0 h 5058256"/>
              <a:gd name="connsiteX2" fmla="*/ 1273556 w 10515600"/>
              <a:gd name="connsiteY2" fmla="*/ 0 h 5058256"/>
              <a:gd name="connsiteX3" fmla="*/ 1857756 w 10515600"/>
              <a:gd name="connsiteY3" fmla="*/ 0 h 5058256"/>
              <a:gd name="connsiteX4" fmla="*/ 2441956 w 10515600"/>
              <a:gd name="connsiteY4" fmla="*/ 0 h 5058256"/>
              <a:gd name="connsiteX5" fmla="*/ 2710688 w 10515600"/>
              <a:gd name="connsiteY5" fmla="*/ 0 h 5058256"/>
              <a:gd name="connsiteX6" fmla="*/ 3400044 w 10515600"/>
              <a:gd name="connsiteY6" fmla="*/ 0 h 5058256"/>
              <a:gd name="connsiteX7" fmla="*/ 3668776 w 10515600"/>
              <a:gd name="connsiteY7" fmla="*/ 0 h 5058256"/>
              <a:gd name="connsiteX8" fmla="*/ 4252976 w 10515600"/>
              <a:gd name="connsiteY8" fmla="*/ 0 h 5058256"/>
              <a:gd name="connsiteX9" fmla="*/ 5047488 w 10515600"/>
              <a:gd name="connsiteY9" fmla="*/ 0 h 5058256"/>
              <a:gd name="connsiteX10" fmla="*/ 5842000 w 10515600"/>
              <a:gd name="connsiteY10" fmla="*/ 0 h 5058256"/>
              <a:gd name="connsiteX11" fmla="*/ 6531356 w 10515600"/>
              <a:gd name="connsiteY11" fmla="*/ 0 h 5058256"/>
              <a:gd name="connsiteX12" fmla="*/ 7010400 w 10515600"/>
              <a:gd name="connsiteY12" fmla="*/ 0 h 5058256"/>
              <a:gd name="connsiteX13" fmla="*/ 7279132 w 10515600"/>
              <a:gd name="connsiteY13" fmla="*/ 0 h 5058256"/>
              <a:gd name="connsiteX14" fmla="*/ 7758176 w 10515600"/>
              <a:gd name="connsiteY14" fmla="*/ 0 h 5058256"/>
              <a:gd name="connsiteX15" fmla="*/ 8447532 w 10515600"/>
              <a:gd name="connsiteY15" fmla="*/ 0 h 5058256"/>
              <a:gd name="connsiteX16" fmla="*/ 9242044 w 10515600"/>
              <a:gd name="connsiteY16" fmla="*/ 0 h 5058256"/>
              <a:gd name="connsiteX17" fmla="*/ 9510776 w 10515600"/>
              <a:gd name="connsiteY17" fmla="*/ 0 h 5058256"/>
              <a:gd name="connsiteX18" fmla="*/ 9779508 w 10515600"/>
              <a:gd name="connsiteY18" fmla="*/ 0 h 5058256"/>
              <a:gd name="connsiteX19" fmla="*/ 10515600 w 10515600"/>
              <a:gd name="connsiteY19" fmla="*/ 0 h 5058256"/>
              <a:gd name="connsiteX20" fmla="*/ 10515600 w 10515600"/>
              <a:gd name="connsiteY20" fmla="*/ 410281 h 5058256"/>
              <a:gd name="connsiteX21" fmla="*/ 10515600 w 10515600"/>
              <a:gd name="connsiteY21" fmla="*/ 1022892 h 5058256"/>
              <a:gd name="connsiteX22" fmla="*/ 10515600 w 10515600"/>
              <a:gd name="connsiteY22" fmla="*/ 1686085 h 5058256"/>
              <a:gd name="connsiteX23" fmla="*/ 10515600 w 10515600"/>
              <a:gd name="connsiteY23" fmla="*/ 2096366 h 5058256"/>
              <a:gd name="connsiteX24" fmla="*/ 10515600 w 10515600"/>
              <a:gd name="connsiteY24" fmla="*/ 2759560 h 5058256"/>
              <a:gd name="connsiteX25" fmla="*/ 10515600 w 10515600"/>
              <a:gd name="connsiteY25" fmla="*/ 3422753 h 5058256"/>
              <a:gd name="connsiteX26" fmla="*/ 10515600 w 10515600"/>
              <a:gd name="connsiteY26" fmla="*/ 3833034 h 5058256"/>
              <a:gd name="connsiteX27" fmla="*/ 10515600 w 10515600"/>
              <a:gd name="connsiteY27" fmla="*/ 4395062 h 5058256"/>
              <a:gd name="connsiteX28" fmla="*/ 10515600 w 10515600"/>
              <a:gd name="connsiteY28" fmla="*/ 5058256 h 5058256"/>
              <a:gd name="connsiteX29" fmla="*/ 10036556 w 10515600"/>
              <a:gd name="connsiteY29" fmla="*/ 5058256 h 5058256"/>
              <a:gd name="connsiteX30" fmla="*/ 9347200 w 10515600"/>
              <a:gd name="connsiteY30" fmla="*/ 5058256 h 5058256"/>
              <a:gd name="connsiteX31" fmla="*/ 8552688 w 10515600"/>
              <a:gd name="connsiteY31" fmla="*/ 5058256 h 5058256"/>
              <a:gd name="connsiteX32" fmla="*/ 8073644 w 10515600"/>
              <a:gd name="connsiteY32" fmla="*/ 5058256 h 5058256"/>
              <a:gd name="connsiteX33" fmla="*/ 7279132 w 10515600"/>
              <a:gd name="connsiteY33" fmla="*/ 5058256 h 5058256"/>
              <a:gd name="connsiteX34" fmla="*/ 6694932 w 10515600"/>
              <a:gd name="connsiteY34" fmla="*/ 5058256 h 5058256"/>
              <a:gd name="connsiteX35" fmla="*/ 5900420 w 10515600"/>
              <a:gd name="connsiteY35" fmla="*/ 5058256 h 5058256"/>
              <a:gd name="connsiteX36" fmla="*/ 5105908 w 10515600"/>
              <a:gd name="connsiteY36" fmla="*/ 5058256 h 5058256"/>
              <a:gd name="connsiteX37" fmla="*/ 4732020 w 10515600"/>
              <a:gd name="connsiteY37" fmla="*/ 5058256 h 5058256"/>
              <a:gd name="connsiteX38" fmla="*/ 4252976 w 10515600"/>
              <a:gd name="connsiteY38" fmla="*/ 5058256 h 5058256"/>
              <a:gd name="connsiteX39" fmla="*/ 3668776 w 10515600"/>
              <a:gd name="connsiteY39" fmla="*/ 5058256 h 5058256"/>
              <a:gd name="connsiteX40" fmla="*/ 3084576 w 10515600"/>
              <a:gd name="connsiteY40" fmla="*/ 5058256 h 5058256"/>
              <a:gd name="connsiteX41" fmla="*/ 2395220 w 10515600"/>
              <a:gd name="connsiteY41" fmla="*/ 5058256 h 5058256"/>
              <a:gd name="connsiteX42" fmla="*/ 2021332 w 10515600"/>
              <a:gd name="connsiteY42" fmla="*/ 5058256 h 5058256"/>
              <a:gd name="connsiteX43" fmla="*/ 1647444 w 10515600"/>
              <a:gd name="connsiteY43" fmla="*/ 5058256 h 5058256"/>
              <a:gd name="connsiteX44" fmla="*/ 852932 w 10515600"/>
              <a:gd name="connsiteY44" fmla="*/ 5058256 h 5058256"/>
              <a:gd name="connsiteX45" fmla="*/ 0 w 10515600"/>
              <a:gd name="connsiteY45" fmla="*/ 5058256 h 5058256"/>
              <a:gd name="connsiteX46" fmla="*/ 0 w 10515600"/>
              <a:gd name="connsiteY46" fmla="*/ 4496228 h 5058256"/>
              <a:gd name="connsiteX47" fmla="*/ 0 w 10515600"/>
              <a:gd name="connsiteY47" fmla="*/ 3883617 h 5058256"/>
              <a:gd name="connsiteX48" fmla="*/ 0 w 10515600"/>
              <a:gd name="connsiteY48" fmla="*/ 3422753 h 5058256"/>
              <a:gd name="connsiteX49" fmla="*/ 0 w 10515600"/>
              <a:gd name="connsiteY49" fmla="*/ 2860725 h 5058256"/>
              <a:gd name="connsiteX50" fmla="*/ 0 w 10515600"/>
              <a:gd name="connsiteY50" fmla="*/ 2298696 h 5058256"/>
              <a:gd name="connsiteX51" fmla="*/ 0 w 10515600"/>
              <a:gd name="connsiteY51" fmla="*/ 1787250 h 5058256"/>
              <a:gd name="connsiteX52" fmla="*/ 0 w 10515600"/>
              <a:gd name="connsiteY52" fmla="*/ 1275805 h 5058256"/>
              <a:gd name="connsiteX53" fmla="*/ 0 w 10515600"/>
              <a:gd name="connsiteY53" fmla="*/ 865524 h 5058256"/>
              <a:gd name="connsiteX54" fmla="*/ 0 w 10515600"/>
              <a:gd name="connsiteY54" fmla="*/ 0 h 5058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0515600" h="5058256" fill="none" extrusionOk="0">
                <a:moveTo>
                  <a:pt x="0" y="0"/>
                </a:moveTo>
                <a:cubicBezTo>
                  <a:pt x="162285" y="-56213"/>
                  <a:pt x="408596" y="46115"/>
                  <a:pt x="689356" y="0"/>
                </a:cubicBezTo>
                <a:cubicBezTo>
                  <a:pt x="970116" y="-46115"/>
                  <a:pt x="1033484" y="68194"/>
                  <a:pt x="1273556" y="0"/>
                </a:cubicBezTo>
                <a:cubicBezTo>
                  <a:pt x="1513628" y="-68194"/>
                  <a:pt x="1644567" y="65291"/>
                  <a:pt x="1857756" y="0"/>
                </a:cubicBezTo>
                <a:cubicBezTo>
                  <a:pt x="2070945" y="-65291"/>
                  <a:pt x="2306195" y="31774"/>
                  <a:pt x="2441956" y="0"/>
                </a:cubicBezTo>
                <a:cubicBezTo>
                  <a:pt x="2577717" y="-31774"/>
                  <a:pt x="2638886" y="4755"/>
                  <a:pt x="2710688" y="0"/>
                </a:cubicBezTo>
                <a:cubicBezTo>
                  <a:pt x="2782490" y="-4755"/>
                  <a:pt x="3253251" y="17716"/>
                  <a:pt x="3400044" y="0"/>
                </a:cubicBezTo>
                <a:cubicBezTo>
                  <a:pt x="3546837" y="-17716"/>
                  <a:pt x="3600210" y="9199"/>
                  <a:pt x="3668776" y="0"/>
                </a:cubicBezTo>
                <a:cubicBezTo>
                  <a:pt x="3737342" y="-9199"/>
                  <a:pt x="4018238" y="8584"/>
                  <a:pt x="4252976" y="0"/>
                </a:cubicBezTo>
                <a:cubicBezTo>
                  <a:pt x="4487714" y="-8584"/>
                  <a:pt x="4773927" y="46849"/>
                  <a:pt x="5047488" y="0"/>
                </a:cubicBezTo>
                <a:cubicBezTo>
                  <a:pt x="5321049" y="-46849"/>
                  <a:pt x="5450492" y="45312"/>
                  <a:pt x="5842000" y="0"/>
                </a:cubicBezTo>
                <a:cubicBezTo>
                  <a:pt x="6233508" y="-45312"/>
                  <a:pt x="6263492" y="75633"/>
                  <a:pt x="6531356" y="0"/>
                </a:cubicBezTo>
                <a:cubicBezTo>
                  <a:pt x="6799220" y="-75633"/>
                  <a:pt x="6783824" y="26891"/>
                  <a:pt x="7010400" y="0"/>
                </a:cubicBezTo>
                <a:cubicBezTo>
                  <a:pt x="7236976" y="-26891"/>
                  <a:pt x="7205060" y="9898"/>
                  <a:pt x="7279132" y="0"/>
                </a:cubicBezTo>
                <a:cubicBezTo>
                  <a:pt x="7353204" y="-9898"/>
                  <a:pt x="7538303" y="52649"/>
                  <a:pt x="7758176" y="0"/>
                </a:cubicBezTo>
                <a:cubicBezTo>
                  <a:pt x="7978049" y="-52649"/>
                  <a:pt x="8260450" y="5064"/>
                  <a:pt x="8447532" y="0"/>
                </a:cubicBezTo>
                <a:cubicBezTo>
                  <a:pt x="8634614" y="-5064"/>
                  <a:pt x="8857462" y="56274"/>
                  <a:pt x="9242044" y="0"/>
                </a:cubicBezTo>
                <a:cubicBezTo>
                  <a:pt x="9626626" y="-56274"/>
                  <a:pt x="9417884" y="29198"/>
                  <a:pt x="9510776" y="0"/>
                </a:cubicBezTo>
                <a:cubicBezTo>
                  <a:pt x="9603668" y="-29198"/>
                  <a:pt x="9650973" y="27565"/>
                  <a:pt x="9779508" y="0"/>
                </a:cubicBezTo>
                <a:cubicBezTo>
                  <a:pt x="9908043" y="-27565"/>
                  <a:pt x="10347970" y="55234"/>
                  <a:pt x="10515600" y="0"/>
                </a:cubicBezTo>
                <a:cubicBezTo>
                  <a:pt x="10534156" y="112484"/>
                  <a:pt x="10484803" y="209550"/>
                  <a:pt x="10515600" y="410281"/>
                </a:cubicBezTo>
                <a:cubicBezTo>
                  <a:pt x="10546397" y="611012"/>
                  <a:pt x="10446590" y="816634"/>
                  <a:pt x="10515600" y="1022892"/>
                </a:cubicBezTo>
                <a:cubicBezTo>
                  <a:pt x="10584610" y="1229150"/>
                  <a:pt x="10483133" y="1420486"/>
                  <a:pt x="10515600" y="1686085"/>
                </a:cubicBezTo>
                <a:cubicBezTo>
                  <a:pt x="10548067" y="1951684"/>
                  <a:pt x="10486663" y="1968879"/>
                  <a:pt x="10515600" y="2096366"/>
                </a:cubicBezTo>
                <a:cubicBezTo>
                  <a:pt x="10544537" y="2223853"/>
                  <a:pt x="10479988" y="2577338"/>
                  <a:pt x="10515600" y="2759560"/>
                </a:cubicBezTo>
                <a:cubicBezTo>
                  <a:pt x="10551212" y="2941782"/>
                  <a:pt x="10451022" y="3258351"/>
                  <a:pt x="10515600" y="3422753"/>
                </a:cubicBezTo>
                <a:cubicBezTo>
                  <a:pt x="10580178" y="3587155"/>
                  <a:pt x="10490076" y="3746309"/>
                  <a:pt x="10515600" y="3833034"/>
                </a:cubicBezTo>
                <a:cubicBezTo>
                  <a:pt x="10541124" y="3919759"/>
                  <a:pt x="10471664" y="4133729"/>
                  <a:pt x="10515600" y="4395062"/>
                </a:cubicBezTo>
                <a:cubicBezTo>
                  <a:pt x="10559536" y="4656395"/>
                  <a:pt x="10486047" y="4881803"/>
                  <a:pt x="10515600" y="5058256"/>
                </a:cubicBezTo>
                <a:cubicBezTo>
                  <a:pt x="10284951" y="5091866"/>
                  <a:pt x="10216635" y="5004111"/>
                  <a:pt x="10036556" y="5058256"/>
                </a:cubicBezTo>
                <a:cubicBezTo>
                  <a:pt x="9856477" y="5112401"/>
                  <a:pt x="9627552" y="4983758"/>
                  <a:pt x="9347200" y="5058256"/>
                </a:cubicBezTo>
                <a:cubicBezTo>
                  <a:pt x="9066848" y="5132754"/>
                  <a:pt x="8845499" y="5028234"/>
                  <a:pt x="8552688" y="5058256"/>
                </a:cubicBezTo>
                <a:cubicBezTo>
                  <a:pt x="8259877" y="5088278"/>
                  <a:pt x="8275216" y="5047031"/>
                  <a:pt x="8073644" y="5058256"/>
                </a:cubicBezTo>
                <a:cubicBezTo>
                  <a:pt x="7872072" y="5069481"/>
                  <a:pt x="7455988" y="5000040"/>
                  <a:pt x="7279132" y="5058256"/>
                </a:cubicBezTo>
                <a:cubicBezTo>
                  <a:pt x="7102276" y="5116472"/>
                  <a:pt x="6829952" y="5035278"/>
                  <a:pt x="6694932" y="5058256"/>
                </a:cubicBezTo>
                <a:cubicBezTo>
                  <a:pt x="6559912" y="5081234"/>
                  <a:pt x="6204900" y="5025454"/>
                  <a:pt x="5900420" y="5058256"/>
                </a:cubicBezTo>
                <a:cubicBezTo>
                  <a:pt x="5595940" y="5091058"/>
                  <a:pt x="5341033" y="5038534"/>
                  <a:pt x="5105908" y="5058256"/>
                </a:cubicBezTo>
                <a:cubicBezTo>
                  <a:pt x="4870783" y="5077978"/>
                  <a:pt x="4884770" y="5045863"/>
                  <a:pt x="4732020" y="5058256"/>
                </a:cubicBezTo>
                <a:cubicBezTo>
                  <a:pt x="4579270" y="5070649"/>
                  <a:pt x="4373388" y="5050519"/>
                  <a:pt x="4252976" y="5058256"/>
                </a:cubicBezTo>
                <a:cubicBezTo>
                  <a:pt x="4132564" y="5065993"/>
                  <a:pt x="3877312" y="5056998"/>
                  <a:pt x="3668776" y="5058256"/>
                </a:cubicBezTo>
                <a:cubicBezTo>
                  <a:pt x="3460240" y="5059514"/>
                  <a:pt x="3314650" y="5050673"/>
                  <a:pt x="3084576" y="5058256"/>
                </a:cubicBezTo>
                <a:cubicBezTo>
                  <a:pt x="2854502" y="5065839"/>
                  <a:pt x="2550477" y="5024436"/>
                  <a:pt x="2395220" y="5058256"/>
                </a:cubicBezTo>
                <a:cubicBezTo>
                  <a:pt x="2239963" y="5092076"/>
                  <a:pt x="2117612" y="5016754"/>
                  <a:pt x="2021332" y="5058256"/>
                </a:cubicBezTo>
                <a:cubicBezTo>
                  <a:pt x="1925052" y="5099758"/>
                  <a:pt x="1785704" y="5026216"/>
                  <a:pt x="1647444" y="5058256"/>
                </a:cubicBezTo>
                <a:cubicBezTo>
                  <a:pt x="1509184" y="5090296"/>
                  <a:pt x="1173463" y="4969232"/>
                  <a:pt x="852932" y="5058256"/>
                </a:cubicBezTo>
                <a:cubicBezTo>
                  <a:pt x="532401" y="5147280"/>
                  <a:pt x="230988" y="4993105"/>
                  <a:pt x="0" y="5058256"/>
                </a:cubicBezTo>
                <a:cubicBezTo>
                  <a:pt x="-10752" y="4822725"/>
                  <a:pt x="59189" y="4764437"/>
                  <a:pt x="0" y="4496228"/>
                </a:cubicBezTo>
                <a:cubicBezTo>
                  <a:pt x="-59189" y="4228019"/>
                  <a:pt x="52576" y="4081523"/>
                  <a:pt x="0" y="3883617"/>
                </a:cubicBezTo>
                <a:cubicBezTo>
                  <a:pt x="-52576" y="3685711"/>
                  <a:pt x="36031" y="3639061"/>
                  <a:pt x="0" y="3422753"/>
                </a:cubicBezTo>
                <a:cubicBezTo>
                  <a:pt x="-36031" y="3206445"/>
                  <a:pt x="64886" y="3094714"/>
                  <a:pt x="0" y="2860725"/>
                </a:cubicBezTo>
                <a:cubicBezTo>
                  <a:pt x="-64886" y="2626736"/>
                  <a:pt x="61658" y="2487026"/>
                  <a:pt x="0" y="2298696"/>
                </a:cubicBezTo>
                <a:cubicBezTo>
                  <a:pt x="-61658" y="2110366"/>
                  <a:pt x="43802" y="1931514"/>
                  <a:pt x="0" y="1787250"/>
                </a:cubicBezTo>
                <a:cubicBezTo>
                  <a:pt x="-43802" y="1642986"/>
                  <a:pt x="60155" y="1484024"/>
                  <a:pt x="0" y="1275805"/>
                </a:cubicBezTo>
                <a:cubicBezTo>
                  <a:pt x="-60155" y="1067586"/>
                  <a:pt x="30787" y="953445"/>
                  <a:pt x="0" y="865524"/>
                </a:cubicBezTo>
                <a:cubicBezTo>
                  <a:pt x="-30787" y="777603"/>
                  <a:pt x="52608" y="197075"/>
                  <a:pt x="0" y="0"/>
                </a:cubicBezTo>
                <a:close/>
              </a:path>
              <a:path w="10515600" h="5058256" stroke="0" extrusionOk="0">
                <a:moveTo>
                  <a:pt x="0" y="0"/>
                </a:moveTo>
                <a:cubicBezTo>
                  <a:pt x="117769" y="-54612"/>
                  <a:pt x="363642" y="16397"/>
                  <a:pt x="479044" y="0"/>
                </a:cubicBezTo>
                <a:cubicBezTo>
                  <a:pt x="594446" y="-16397"/>
                  <a:pt x="677892" y="18700"/>
                  <a:pt x="747776" y="0"/>
                </a:cubicBezTo>
                <a:cubicBezTo>
                  <a:pt x="817660" y="-18700"/>
                  <a:pt x="1147191" y="42425"/>
                  <a:pt x="1542288" y="0"/>
                </a:cubicBezTo>
                <a:cubicBezTo>
                  <a:pt x="1937385" y="-42425"/>
                  <a:pt x="1903667" y="55036"/>
                  <a:pt x="2021332" y="0"/>
                </a:cubicBezTo>
                <a:cubicBezTo>
                  <a:pt x="2138997" y="-55036"/>
                  <a:pt x="2261555" y="30614"/>
                  <a:pt x="2500376" y="0"/>
                </a:cubicBezTo>
                <a:cubicBezTo>
                  <a:pt x="2739197" y="-30614"/>
                  <a:pt x="2992326" y="934"/>
                  <a:pt x="3294888" y="0"/>
                </a:cubicBezTo>
                <a:cubicBezTo>
                  <a:pt x="3597450" y="-934"/>
                  <a:pt x="3536470" y="20588"/>
                  <a:pt x="3668776" y="0"/>
                </a:cubicBezTo>
                <a:cubicBezTo>
                  <a:pt x="3801082" y="-20588"/>
                  <a:pt x="4167052" y="95069"/>
                  <a:pt x="4463288" y="0"/>
                </a:cubicBezTo>
                <a:cubicBezTo>
                  <a:pt x="4759524" y="-95069"/>
                  <a:pt x="4927052" y="44879"/>
                  <a:pt x="5257800" y="0"/>
                </a:cubicBezTo>
                <a:cubicBezTo>
                  <a:pt x="5588548" y="-44879"/>
                  <a:pt x="5635378" y="45685"/>
                  <a:pt x="5842000" y="0"/>
                </a:cubicBezTo>
                <a:cubicBezTo>
                  <a:pt x="6048622" y="-45685"/>
                  <a:pt x="6336244" y="84925"/>
                  <a:pt x="6636512" y="0"/>
                </a:cubicBezTo>
                <a:cubicBezTo>
                  <a:pt x="6936780" y="-84925"/>
                  <a:pt x="6983770" y="37784"/>
                  <a:pt x="7115556" y="0"/>
                </a:cubicBezTo>
                <a:cubicBezTo>
                  <a:pt x="7247342" y="-37784"/>
                  <a:pt x="7473141" y="52757"/>
                  <a:pt x="7594600" y="0"/>
                </a:cubicBezTo>
                <a:cubicBezTo>
                  <a:pt x="7716059" y="-52757"/>
                  <a:pt x="8131150" y="920"/>
                  <a:pt x="8283956" y="0"/>
                </a:cubicBezTo>
                <a:cubicBezTo>
                  <a:pt x="8436762" y="-920"/>
                  <a:pt x="8664826" y="24800"/>
                  <a:pt x="8763000" y="0"/>
                </a:cubicBezTo>
                <a:cubicBezTo>
                  <a:pt x="8861174" y="-24800"/>
                  <a:pt x="9272964" y="43339"/>
                  <a:pt x="9557512" y="0"/>
                </a:cubicBezTo>
                <a:cubicBezTo>
                  <a:pt x="9842060" y="-43339"/>
                  <a:pt x="10044680" y="73864"/>
                  <a:pt x="10515600" y="0"/>
                </a:cubicBezTo>
                <a:cubicBezTo>
                  <a:pt x="10579459" y="129105"/>
                  <a:pt x="10499143" y="287497"/>
                  <a:pt x="10515600" y="562028"/>
                </a:cubicBezTo>
                <a:cubicBezTo>
                  <a:pt x="10532057" y="836559"/>
                  <a:pt x="10473836" y="905162"/>
                  <a:pt x="10515600" y="1174639"/>
                </a:cubicBezTo>
                <a:cubicBezTo>
                  <a:pt x="10557364" y="1444116"/>
                  <a:pt x="10484383" y="1441503"/>
                  <a:pt x="10515600" y="1584920"/>
                </a:cubicBezTo>
                <a:cubicBezTo>
                  <a:pt x="10546817" y="1728337"/>
                  <a:pt x="10469833" y="1901232"/>
                  <a:pt x="10515600" y="2045784"/>
                </a:cubicBezTo>
                <a:cubicBezTo>
                  <a:pt x="10561367" y="2190336"/>
                  <a:pt x="10449767" y="2454008"/>
                  <a:pt x="10515600" y="2658395"/>
                </a:cubicBezTo>
                <a:cubicBezTo>
                  <a:pt x="10581433" y="2862782"/>
                  <a:pt x="10497691" y="3065800"/>
                  <a:pt x="10515600" y="3169840"/>
                </a:cubicBezTo>
                <a:cubicBezTo>
                  <a:pt x="10533509" y="3273880"/>
                  <a:pt x="10461236" y="3467997"/>
                  <a:pt x="10515600" y="3630704"/>
                </a:cubicBezTo>
                <a:cubicBezTo>
                  <a:pt x="10569964" y="3793411"/>
                  <a:pt x="10493391" y="3963799"/>
                  <a:pt x="10515600" y="4243315"/>
                </a:cubicBezTo>
                <a:cubicBezTo>
                  <a:pt x="10537809" y="4522831"/>
                  <a:pt x="10460849" y="4681631"/>
                  <a:pt x="10515600" y="5058256"/>
                </a:cubicBezTo>
                <a:cubicBezTo>
                  <a:pt x="10361403" y="5097169"/>
                  <a:pt x="10156654" y="5038128"/>
                  <a:pt x="9931400" y="5058256"/>
                </a:cubicBezTo>
                <a:cubicBezTo>
                  <a:pt x="9706146" y="5078384"/>
                  <a:pt x="9706357" y="5036150"/>
                  <a:pt x="9557512" y="5058256"/>
                </a:cubicBezTo>
                <a:cubicBezTo>
                  <a:pt x="9408667" y="5080362"/>
                  <a:pt x="9184722" y="4999615"/>
                  <a:pt x="8868156" y="5058256"/>
                </a:cubicBezTo>
                <a:cubicBezTo>
                  <a:pt x="8551590" y="5116897"/>
                  <a:pt x="8662744" y="5024298"/>
                  <a:pt x="8494268" y="5058256"/>
                </a:cubicBezTo>
                <a:cubicBezTo>
                  <a:pt x="8325792" y="5092214"/>
                  <a:pt x="8066396" y="4983621"/>
                  <a:pt x="7804912" y="5058256"/>
                </a:cubicBezTo>
                <a:cubicBezTo>
                  <a:pt x="7543428" y="5132891"/>
                  <a:pt x="7668194" y="5031721"/>
                  <a:pt x="7536180" y="5058256"/>
                </a:cubicBezTo>
                <a:cubicBezTo>
                  <a:pt x="7404166" y="5084791"/>
                  <a:pt x="7118252" y="5024961"/>
                  <a:pt x="6846824" y="5058256"/>
                </a:cubicBezTo>
                <a:cubicBezTo>
                  <a:pt x="6575396" y="5091551"/>
                  <a:pt x="6655988" y="5027487"/>
                  <a:pt x="6472936" y="5058256"/>
                </a:cubicBezTo>
                <a:cubicBezTo>
                  <a:pt x="6289884" y="5089025"/>
                  <a:pt x="6287322" y="5035237"/>
                  <a:pt x="6204204" y="5058256"/>
                </a:cubicBezTo>
                <a:cubicBezTo>
                  <a:pt x="6121086" y="5081275"/>
                  <a:pt x="6012414" y="5021944"/>
                  <a:pt x="5830316" y="5058256"/>
                </a:cubicBezTo>
                <a:cubicBezTo>
                  <a:pt x="5648218" y="5094568"/>
                  <a:pt x="5388333" y="4993142"/>
                  <a:pt x="5140960" y="5058256"/>
                </a:cubicBezTo>
                <a:cubicBezTo>
                  <a:pt x="4893587" y="5123370"/>
                  <a:pt x="4862913" y="5018765"/>
                  <a:pt x="4767072" y="5058256"/>
                </a:cubicBezTo>
                <a:cubicBezTo>
                  <a:pt x="4671231" y="5097747"/>
                  <a:pt x="4569587" y="5055667"/>
                  <a:pt x="4498340" y="5058256"/>
                </a:cubicBezTo>
                <a:cubicBezTo>
                  <a:pt x="4427093" y="5060845"/>
                  <a:pt x="4200344" y="5045791"/>
                  <a:pt x="4124452" y="5058256"/>
                </a:cubicBezTo>
                <a:cubicBezTo>
                  <a:pt x="4048560" y="5070721"/>
                  <a:pt x="3815248" y="5007130"/>
                  <a:pt x="3645408" y="5058256"/>
                </a:cubicBezTo>
                <a:cubicBezTo>
                  <a:pt x="3475568" y="5109382"/>
                  <a:pt x="3200660" y="4992304"/>
                  <a:pt x="3061208" y="5058256"/>
                </a:cubicBezTo>
                <a:cubicBezTo>
                  <a:pt x="2921756" y="5124208"/>
                  <a:pt x="2780058" y="5037624"/>
                  <a:pt x="2687320" y="5058256"/>
                </a:cubicBezTo>
                <a:cubicBezTo>
                  <a:pt x="2594582" y="5078888"/>
                  <a:pt x="2138316" y="5001526"/>
                  <a:pt x="1892808" y="5058256"/>
                </a:cubicBezTo>
                <a:cubicBezTo>
                  <a:pt x="1647300" y="5114986"/>
                  <a:pt x="1456562" y="5020975"/>
                  <a:pt x="1308608" y="5058256"/>
                </a:cubicBezTo>
                <a:cubicBezTo>
                  <a:pt x="1160654" y="5095537"/>
                  <a:pt x="675856" y="4992037"/>
                  <a:pt x="514096" y="5058256"/>
                </a:cubicBezTo>
                <a:cubicBezTo>
                  <a:pt x="352336" y="5124475"/>
                  <a:pt x="130626" y="5057311"/>
                  <a:pt x="0" y="5058256"/>
                </a:cubicBezTo>
                <a:cubicBezTo>
                  <a:pt x="-53081" y="4863595"/>
                  <a:pt x="37957" y="4771342"/>
                  <a:pt x="0" y="4546810"/>
                </a:cubicBezTo>
                <a:cubicBezTo>
                  <a:pt x="-37957" y="4322278"/>
                  <a:pt x="15452" y="4198886"/>
                  <a:pt x="0" y="4035364"/>
                </a:cubicBezTo>
                <a:cubicBezTo>
                  <a:pt x="-15452" y="3871842"/>
                  <a:pt x="50869" y="3713517"/>
                  <a:pt x="0" y="3422753"/>
                </a:cubicBezTo>
                <a:cubicBezTo>
                  <a:pt x="-50869" y="3131989"/>
                  <a:pt x="4932" y="3041230"/>
                  <a:pt x="0" y="2860725"/>
                </a:cubicBezTo>
                <a:cubicBezTo>
                  <a:pt x="-4932" y="2680220"/>
                  <a:pt x="39524" y="2368972"/>
                  <a:pt x="0" y="2197531"/>
                </a:cubicBezTo>
                <a:cubicBezTo>
                  <a:pt x="-39524" y="2026090"/>
                  <a:pt x="28912" y="1783473"/>
                  <a:pt x="0" y="1534338"/>
                </a:cubicBezTo>
                <a:cubicBezTo>
                  <a:pt x="-28912" y="1285203"/>
                  <a:pt x="45875" y="1198289"/>
                  <a:pt x="0" y="921727"/>
                </a:cubicBezTo>
                <a:cubicBezTo>
                  <a:pt x="-45875" y="645165"/>
                  <a:pt x="65005" y="208354"/>
                  <a:pt x="0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25400">
            <a:solidFill>
              <a:srgbClr val="A92D48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endParaRPr lang="zh-TW" altLang="en-US" sz="2800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B69B2AD1-0B5F-FED3-9372-7DBFD6F3B3BE}"/>
              </a:ext>
            </a:extLst>
          </p:cNvPr>
          <p:cNvSpPr/>
          <p:nvPr/>
        </p:nvSpPr>
        <p:spPr>
          <a:xfrm>
            <a:off x="2392321" y="648085"/>
            <a:ext cx="7440365" cy="974107"/>
          </a:xfrm>
          <a:prstGeom prst="roundRect">
            <a:avLst/>
          </a:prstGeom>
          <a:solidFill>
            <a:srgbClr val="A92D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情境二：自行車撞到路旁的防撞柱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72E895E2-9866-4C1B-458F-3BDAEBCE1DB5}"/>
              </a:ext>
            </a:extLst>
          </p:cNvPr>
          <p:cNvSpPr txBox="1"/>
          <p:nvPr/>
        </p:nvSpPr>
        <p:spPr>
          <a:xfrm>
            <a:off x="1013461" y="1787036"/>
            <a:ext cx="104165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defTabSz="914377">
              <a:buFont typeface="Wingdings" panose="05000000000000000000" pitchFamily="2" charset="2"/>
              <a:buChar char="l"/>
              <a:defRPr/>
            </a:pP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實驗方式：</a:t>
            </a:r>
            <a:endParaRPr lang="en-US" altLang="zh-TW" sz="3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0850" defTabSz="914377">
              <a:defRPr/>
            </a:pP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</a:t>
            </a:r>
            <a:r>
              <a:rPr lang="en-US" altLang="zh-TW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 </a:t>
            </a: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公尺外，將膠帶捲</a:t>
            </a:r>
            <a:r>
              <a:rPr lang="en-US" altLang="zh-TW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自行車</a:t>
            </a:r>
            <a:r>
              <a:rPr lang="en-US" altLang="zh-TW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滾向裝滿水寶特瓶</a:t>
            </a:r>
            <a:r>
              <a:rPr lang="en-US" altLang="zh-TW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路旁堅硬物品</a:t>
            </a:r>
            <a:r>
              <a:rPr lang="en-US" altLang="zh-TW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方向，觀察實測結果。</a:t>
            </a:r>
            <a:endParaRPr lang="en-US" altLang="zh-TW" sz="3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6621930-BF43-A257-9E4E-3B96E056C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171" y="3259373"/>
            <a:ext cx="8217659" cy="3293912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A3076F11-C1CC-4CEC-CDD2-FADDF11B77BD}"/>
              </a:ext>
            </a:extLst>
          </p:cNvPr>
          <p:cNvSpPr txBox="1"/>
          <p:nvPr/>
        </p:nvSpPr>
        <p:spPr>
          <a:xfrm>
            <a:off x="8686801" y="13228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發展活動│活動二：安全你我他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18002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4">
            <a:extLst>
              <a:ext uri="{FF2B5EF4-FFF2-40B4-BE49-F238E27FC236}">
                <a16:creationId xmlns:a16="http://schemas.microsoft.com/office/drawing/2014/main" id="{2C837DC7-F56C-CAB0-B1C6-24A10A94E4E9}"/>
              </a:ext>
            </a:extLst>
          </p:cNvPr>
          <p:cNvSpPr/>
          <p:nvPr/>
        </p:nvSpPr>
        <p:spPr>
          <a:xfrm>
            <a:off x="755142" y="578804"/>
            <a:ext cx="6818677" cy="730200"/>
          </a:xfrm>
          <a:prstGeom prst="roundRect">
            <a:avLst/>
          </a:prstGeom>
          <a:solidFill>
            <a:srgbClr val="A92D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zh-TW" altLang="en-US" sz="32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情境二：自行車撞到路旁的防撞柱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827750C-B27E-8049-0DFE-227357238960}"/>
              </a:ext>
            </a:extLst>
          </p:cNvPr>
          <p:cNvSpPr/>
          <p:nvPr/>
        </p:nvSpPr>
        <p:spPr>
          <a:xfrm>
            <a:off x="620982" y="1303374"/>
            <a:ext cx="10980804" cy="696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lnSpc>
                <a:spcPts val="5333"/>
              </a:lnSpc>
              <a:defRPr/>
            </a:pPr>
            <a:r>
              <a:rPr lang="en-US" altLang="zh-TW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</a:t>
            </a: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實測結果為何？</a:t>
            </a:r>
            <a:endParaRPr lang="zh-TW" altLang="en-US" sz="3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AD946EF-7C1A-5FA1-5FE6-E5AF238D854D}"/>
              </a:ext>
            </a:extLst>
          </p:cNvPr>
          <p:cNvSpPr/>
          <p:nvPr/>
        </p:nvSpPr>
        <p:spPr>
          <a:xfrm>
            <a:off x="605598" y="1935320"/>
            <a:ext cx="10980804" cy="1241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lnSpc>
                <a:spcPts val="4667"/>
              </a:lnSpc>
            </a:pPr>
            <a:r>
              <a:rPr lang="zh-TW" altLang="zh-TW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</a:t>
            </a: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膠帶捲撞到東西會飛出去，就像自行車撞到路邊的防撞柱、</a:t>
            </a:r>
            <a:endParaRPr lang="en-US" altLang="zh-TW" sz="3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35992" defTabSz="914377">
              <a:lnSpc>
                <a:spcPts val="4667"/>
              </a:lnSpc>
            </a:pP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路燈，或是停放在路邊的車輛，可能會有什麼結果？</a:t>
            </a:r>
            <a:endParaRPr lang="zh-TW" altLang="en-US" sz="3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80F1055-1B3F-A931-31DE-E52DA344477C}"/>
              </a:ext>
            </a:extLst>
          </p:cNvPr>
          <p:cNvSpPr txBox="1"/>
          <p:nvPr/>
        </p:nvSpPr>
        <p:spPr>
          <a:xfrm>
            <a:off x="8686801" y="13228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發展活動│活動二：安全你我他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9765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9E7E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08B58032-ACAD-2F8B-6526-F0663E3CBFBF}"/>
              </a:ext>
            </a:extLst>
          </p:cNvPr>
          <p:cNvSpPr/>
          <p:nvPr/>
        </p:nvSpPr>
        <p:spPr>
          <a:xfrm>
            <a:off x="914400" y="1366928"/>
            <a:ext cx="10515600" cy="5058256"/>
          </a:xfrm>
          <a:custGeom>
            <a:avLst/>
            <a:gdLst>
              <a:gd name="connsiteX0" fmla="*/ 0 w 10515600"/>
              <a:gd name="connsiteY0" fmla="*/ 0 h 5058256"/>
              <a:gd name="connsiteX1" fmla="*/ 689356 w 10515600"/>
              <a:gd name="connsiteY1" fmla="*/ 0 h 5058256"/>
              <a:gd name="connsiteX2" fmla="*/ 1273556 w 10515600"/>
              <a:gd name="connsiteY2" fmla="*/ 0 h 5058256"/>
              <a:gd name="connsiteX3" fmla="*/ 1857756 w 10515600"/>
              <a:gd name="connsiteY3" fmla="*/ 0 h 5058256"/>
              <a:gd name="connsiteX4" fmla="*/ 2441956 w 10515600"/>
              <a:gd name="connsiteY4" fmla="*/ 0 h 5058256"/>
              <a:gd name="connsiteX5" fmla="*/ 2710688 w 10515600"/>
              <a:gd name="connsiteY5" fmla="*/ 0 h 5058256"/>
              <a:gd name="connsiteX6" fmla="*/ 3400044 w 10515600"/>
              <a:gd name="connsiteY6" fmla="*/ 0 h 5058256"/>
              <a:gd name="connsiteX7" fmla="*/ 3668776 w 10515600"/>
              <a:gd name="connsiteY7" fmla="*/ 0 h 5058256"/>
              <a:gd name="connsiteX8" fmla="*/ 4252976 w 10515600"/>
              <a:gd name="connsiteY8" fmla="*/ 0 h 5058256"/>
              <a:gd name="connsiteX9" fmla="*/ 5047488 w 10515600"/>
              <a:gd name="connsiteY9" fmla="*/ 0 h 5058256"/>
              <a:gd name="connsiteX10" fmla="*/ 5842000 w 10515600"/>
              <a:gd name="connsiteY10" fmla="*/ 0 h 5058256"/>
              <a:gd name="connsiteX11" fmla="*/ 6531356 w 10515600"/>
              <a:gd name="connsiteY11" fmla="*/ 0 h 5058256"/>
              <a:gd name="connsiteX12" fmla="*/ 7010400 w 10515600"/>
              <a:gd name="connsiteY12" fmla="*/ 0 h 5058256"/>
              <a:gd name="connsiteX13" fmla="*/ 7279132 w 10515600"/>
              <a:gd name="connsiteY13" fmla="*/ 0 h 5058256"/>
              <a:gd name="connsiteX14" fmla="*/ 7758176 w 10515600"/>
              <a:gd name="connsiteY14" fmla="*/ 0 h 5058256"/>
              <a:gd name="connsiteX15" fmla="*/ 8447532 w 10515600"/>
              <a:gd name="connsiteY15" fmla="*/ 0 h 5058256"/>
              <a:gd name="connsiteX16" fmla="*/ 9242044 w 10515600"/>
              <a:gd name="connsiteY16" fmla="*/ 0 h 5058256"/>
              <a:gd name="connsiteX17" fmla="*/ 9510776 w 10515600"/>
              <a:gd name="connsiteY17" fmla="*/ 0 h 5058256"/>
              <a:gd name="connsiteX18" fmla="*/ 9779508 w 10515600"/>
              <a:gd name="connsiteY18" fmla="*/ 0 h 5058256"/>
              <a:gd name="connsiteX19" fmla="*/ 10515600 w 10515600"/>
              <a:gd name="connsiteY19" fmla="*/ 0 h 5058256"/>
              <a:gd name="connsiteX20" fmla="*/ 10515600 w 10515600"/>
              <a:gd name="connsiteY20" fmla="*/ 410281 h 5058256"/>
              <a:gd name="connsiteX21" fmla="*/ 10515600 w 10515600"/>
              <a:gd name="connsiteY21" fmla="*/ 1022892 h 5058256"/>
              <a:gd name="connsiteX22" fmla="*/ 10515600 w 10515600"/>
              <a:gd name="connsiteY22" fmla="*/ 1686085 h 5058256"/>
              <a:gd name="connsiteX23" fmla="*/ 10515600 w 10515600"/>
              <a:gd name="connsiteY23" fmla="*/ 2096366 h 5058256"/>
              <a:gd name="connsiteX24" fmla="*/ 10515600 w 10515600"/>
              <a:gd name="connsiteY24" fmla="*/ 2759560 h 5058256"/>
              <a:gd name="connsiteX25" fmla="*/ 10515600 w 10515600"/>
              <a:gd name="connsiteY25" fmla="*/ 3422753 h 5058256"/>
              <a:gd name="connsiteX26" fmla="*/ 10515600 w 10515600"/>
              <a:gd name="connsiteY26" fmla="*/ 3833034 h 5058256"/>
              <a:gd name="connsiteX27" fmla="*/ 10515600 w 10515600"/>
              <a:gd name="connsiteY27" fmla="*/ 4395062 h 5058256"/>
              <a:gd name="connsiteX28" fmla="*/ 10515600 w 10515600"/>
              <a:gd name="connsiteY28" fmla="*/ 5058256 h 5058256"/>
              <a:gd name="connsiteX29" fmla="*/ 10036556 w 10515600"/>
              <a:gd name="connsiteY29" fmla="*/ 5058256 h 5058256"/>
              <a:gd name="connsiteX30" fmla="*/ 9347200 w 10515600"/>
              <a:gd name="connsiteY30" fmla="*/ 5058256 h 5058256"/>
              <a:gd name="connsiteX31" fmla="*/ 8552688 w 10515600"/>
              <a:gd name="connsiteY31" fmla="*/ 5058256 h 5058256"/>
              <a:gd name="connsiteX32" fmla="*/ 8073644 w 10515600"/>
              <a:gd name="connsiteY32" fmla="*/ 5058256 h 5058256"/>
              <a:gd name="connsiteX33" fmla="*/ 7279132 w 10515600"/>
              <a:gd name="connsiteY33" fmla="*/ 5058256 h 5058256"/>
              <a:gd name="connsiteX34" fmla="*/ 6694932 w 10515600"/>
              <a:gd name="connsiteY34" fmla="*/ 5058256 h 5058256"/>
              <a:gd name="connsiteX35" fmla="*/ 5900420 w 10515600"/>
              <a:gd name="connsiteY35" fmla="*/ 5058256 h 5058256"/>
              <a:gd name="connsiteX36" fmla="*/ 5105908 w 10515600"/>
              <a:gd name="connsiteY36" fmla="*/ 5058256 h 5058256"/>
              <a:gd name="connsiteX37" fmla="*/ 4732020 w 10515600"/>
              <a:gd name="connsiteY37" fmla="*/ 5058256 h 5058256"/>
              <a:gd name="connsiteX38" fmla="*/ 4252976 w 10515600"/>
              <a:gd name="connsiteY38" fmla="*/ 5058256 h 5058256"/>
              <a:gd name="connsiteX39" fmla="*/ 3668776 w 10515600"/>
              <a:gd name="connsiteY39" fmla="*/ 5058256 h 5058256"/>
              <a:gd name="connsiteX40" fmla="*/ 3084576 w 10515600"/>
              <a:gd name="connsiteY40" fmla="*/ 5058256 h 5058256"/>
              <a:gd name="connsiteX41" fmla="*/ 2395220 w 10515600"/>
              <a:gd name="connsiteY41" fmla="*/ 5058256 h 5058256"/>
              <a:gd name="connsiteX42" fmla="*/ 2021332 w 10515600"/>
              <a:gd name="connsiteY42" fmla="*/ 5058256 h 5058256"/>
              <a:gd name="connsiteX43" fmla="*/ 1647444 w 10515600"/>
              <a:gd name="connsiteY43" fmla="*/ 5058256 h 5058256"/>
              <a:gd name="connsiteX44" fmla="*/ 852932 w 10515600"/>
              <a:gd name="connsiteY44" fmla="*/ 5058256 h 5058256"/>
              <a:gd name="connsiteX45" fmla="*/ 0 w 10515600"/>
              <a:gd name="connsiteY45" fmla="*/ 5058256 h 5058256"/>
              <a:gd name="connsiteX46" fmla="*/ 0 w 10515600"/>
              <a:gd name="connsiteY46" fmla="*/ 4496228 h 5058256"/>
              <a:gd name="connsiteX47" fmla="*/ 0 w 10515600"/>
              <a:gd name="connsiteY47" fmla="*/ 3883617 h 5058256"/>
              <a:gd name="connsiteX48" fmla="*/ 0 w 10515600"/>
              <a:gd name="connsiteY48" fmla="*/ 3422753 h 5058256"/>
              <a:gd name="connsiteX49" fmla="*/ 0 w 10515600"/>
              <a:gd name="connsiteY49" fmla="*/ 2860725 h 5058256"/>
              <a:gd name="connsiteX50" fmla="*/ 0 w 10515600"/>
              <a:gd name="connsiteY50" fmla="*/ 2298696 h 5058256"/>
              <a:gd name="connsiteX51" fmla="*/ 0 w 10515600"/>
              <a:gd name="connsiteY51" fmla="*/ 1787250 h 5058256"/>
              <a:gd name="connsiteX52" fmla="*/ 0 w 10515600"/>
              <a:gd name="connsiteY52" fmla="*/ 1275805 h 5058256"/>
              <a:gd name="connsiteX53" fmla="*/ 0 w 10515600"/>
              <a:gd name="connsiteY53" fmla="*/ 865524 h 5058256"/>
              <a:gd name="connsiteX54" fmla="*/ 0 w 10515600"/>
              <a:gd name="connsiteY54" fmla="*/ 0 h 5058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0515600" h="5058256" fill="none" extrusionOk="0">
                <a:moveTo>
                  <a:pt x="0" y="0"/>
                </a:moveTo>
                <a:cubicBezTo>
                  <a:pt x="162285" y="-56213"/>
                  <a:pt x="408596" y="46115"/>
                  <a:pt x="689356" y="0"/>
                </a:cubicBezTo>
                <a:cubicBezTo>
                  <a:pt x="970116" y="-46115"/>
                  <a:pt x="1033484" y="68194"/>
                  <a:pt x="1273556" y="0"/>
                </a:cubicBezTo>
                <a:cubicBezTo>
                  <a:pt x="1513628" y="-68194"/>
                  <a:pt x="1644567" y="65291"/>
                  <a:pt x="1857756" y="0"/>
                </a:cubicBezTo>
                <a:cubicBezTo>
                  <a:pt x="2070945" y="-65291"/>
                  <a:pt x="2306195" y="31774"/>
                  <a:pt x="2441956" y="0"/>
                </a:cubicBezTo>
                <a:cubicBezTo>
                  <a:pt x="2577717" y="-31774"/>
                  <a:pt x="2638886" y="4755"/>
                  <a:pt x="2710688" y="0"/>
                </a:cubicBezTo>
                <a:cubicBezTo>
                  <a:pt x="2782490" y="-4755"/>
                  <a:pt x="3253251" y="17716"/>
                  <a:pt x="3400044" y="0"/>
                </a:cubicBezTo>
                <a:cubicBezTo>
                  <a:pt x="3546837" y="-17716"/>
                  <a:pt x="3600210" y="9199"/>
                  <a:pt x="3668776" y="0"/>
                </a:cubicBezTo>
                <a:cubicBezTo>
                  <a:pt x="3737342" y="-9199"/>
                  <a:pt x="4018238" y="8584"/>
                  <a:pt x="4252976" y="0"/>
                </a:cubicBezTo>
                <a:cubicBezTo>
                  <a:pt x="4487714" y="-8584"/>
                  <a:pt x="4773927" y="46849"/>
                  <a:pt x="5047488" y="0"/>
                </a:cubicBezTo>
                <a:cubicBezTo>
                  <a:pt x="5321049" y="-46849"/>
                  <a:pt x="5450492" y="45312"/>
                  <a:pt x="5842000" y="0"/>
                </a:cubicBezTo>
                <a:cubicBezTo>
                  <a:pt x="6233508" y="-45312"/>
                  <a:pt x="6263492" y="75633"/>
                  <a:pt x="6531356" y="0"/>
                </a:cubicBezTo>
                <a:cubicBezTo>
                  <a:pt x="6799220" y="-75633"/>
                  <a:pt x="6783824" y="26891"/>
                  <a:pt x="7010400" y="0"/>
                </a:cubicBezTo>
                <a:cubicBezTo>
                  <a:pt x="7236976" y="-26891"/>
                  <a:pt x="7205060" y="9898"/>
                  <a:pt x="7279132" y="0"/>
                </a:cubicBezTo>
                <a:cubicBezTo>
                  <a:pt x="7353204" y="-9898"/>
                  <a:pt x="7538303" y="52649"/>
                  <a:pt x="7758176" y="0"/>
                </a:cubicBezTo>
                <a:cubicBezTo>
                  <a:pt x="7978049" y="-52649"/>
                  <a:pt x="8260450" y="5064"/>
                  <a:pt x="8447532" y="0"/>
                </a:cubicBezTo>
                <a:cubicBezTo>
                  <a:pt x="8634614" y="-5064"/>
                  <a:pt x="8857462" y="56274"/>
                  <a:pt x="9242044" y="0"/>
                </a:cubicBezTo>
                <a:cubicBezTo>
                  <a:pt x="9626626" y="-56274"/>
                  <a:pt x="9417884" y="29198"/>
                  <a:pt x="9510776" y="0"/>
                </a:cubicBezTo>
                <a:cubicBezTo>
                  <a:pt x="9603668" y="-29198"/>
                  <a:pt x="9650973" y="27565"/>
                  <a:pt x="9779508" y="0"/>
                </a:cubicBezTo>
                <a:cubicBezTo>
                  <a:pt x="9908043" y="-27565"/>
                  <a:pt x="10347970" y="55234"/>
                  <a:pt x="10515600" y="0"/>
                </a:cubicBezTo>
                <a:cubicBezTo>
                  <a:pt x="10534156" y="112484"/>
                  <a:pt x="10484803" y="209550"/>
                  <a:pt x="10515600" y="410281"/>
                </a:cubicBezTo>
                <a:cubicBezTo>
                  <a:pt x="10546397" y="611012"/>
                  <a:pt x="10446590" y="816634"/>
                  <a:pt x="10515600" y="1022892"/>
                </a:cubicBezTo>
                <a:cubicBezTo>
                  <a:pt x="10584610" y="1229150"/>
                  <a:pt x="10483133" y="1420486"/>
                  <a:pt x="10515600" y="1686085"/>
                </a:cubicBezTo>
                <a:cubicBezTo>
                  <a:pt x="10548067" y="1951684"/>
                  <a:pt x="10486663" y="1968879"/>
                  <a:pt x="10515600" y="2096366"/>
                </a:cubicBezTo>
                <a:cubicBezTo>
                  <a:pt x="10544537" y="2223853"/>
                  <a:pt x="10479988" y="2577338"/>
                  <a:pt x="10515600" y="2759560"/>
                </a:cubicBezTo>
                <a:cubicBezTo>
                  <a:pt x="10551212" y="2941782"/>
                  <a:pt x="10451022" y="3258351"/>
                  <a:pt x="10515600" y="3422753"/>
                </a:cubicBezTo>
                <a:cubicBezTo>
                  <a:pt x="10580178" y="3587155"/>
                  <a:pt x="10490076" y="3746309"/>
                  <a:pt x="10515600" y="3833034"/>
                </a:cubicBezTo>
                <a:cubicBezTo>
                  <a:pt x="10541124" y="3919759"/>
                  <a:pt x="10471664" y="4133729"/>
                  <a:pt x="10515600" y="4395062"/>
                </a:cubicBezTo>
                <a:cubicBezTo>
                  <a:pt x="10559536" y="4656395"/>
                  <a:pt x="10486047" y="4881803"/>
                  <a:pt x="10515600" y="5058256"/>
                </a:cubicBezTo>
                <a:cubicBezTo>
                  <a:pt x="10284951" y="5091866"/>
                  <a:pt x="10216635" y="5004111"/>
                  <a:pt x="10036556" y="5058256"/>
                </a:cubicBezTo>
                <a:cubicBezTo>
                  <a:pt x="9856477" y="5112401"/>
                  <a:pt x="9627552" y="4983758"/>
                  <a:pt x="9347200" y="5058256"/>
                </a:cubicBezTo>
                <a:cubicBezTo>
                  <a:pt x="9066848" y="5132754"/>
                  <a:pt x="8845499" y="5028234"/>
                  <a:pt x="8552688" y="5058256"/>
                </a:cubicBezTo>
                <a:cubicBezTo>
                  <a:pt x="8259877" y="5088278"/>
                  <a:pt x="8275216" y="5047031"/>
                  <a:pt x="8073644" y="5058256"/>
                </a:cubicBezTo>
                <a:cubicBezTo>
                  <a:pt x="7872072" y="5069481"/>
                  <a:pt x="7455988" y="5000040"/>
                  <a:pt x="7279132" y="5058256"/>
                </a:cubicBezTo>
                <a:cubicBezTo>
                  <a:pt x="7102276" y="5116472"/>
                  <a:pt x="6829952" y="5035278"/>
                  <a:pt x="6694932" y="5058256"/>
                </a:cubicBezTo>
                <a:cubicBezTo>
                  <a:pt x="6559912" y="5081234"/>
                  <a:pt x="6204900" y="5025454"/>
                  <a:pt x="5900420" y="5058256"/>
                </a:cubicBezTo>
                <a:cubicBezTo>
                  <a:pt x="5595940" y="5091058"/>
                  <a:pt x="5341033" y="5038534"/>
                  <a:pt x="5105908" y="5058256"/>
                </a:cubicBezTo>
                <a:cubicBezTo>
                  <a:pt x="4870783" y="5077978"/>
                  <a:pt x="4884770" y="5045863"/>
                  <a:pt x="4732020" y="5058256"/>
                </a:cubicBezTo>
                <a:cubicBezTo>
                  <a:pt x="4579270" y="5070649"/>
                  <a:pt x="4373388" y="5050519"/>
                  <a:pt x="4252976" y="5058256"/>
                </a:cubicBezTo>
                <a:cubicBezTo>
                  <a:pt x="4132564" y="5065993"/>
                  <a:pt x="3877312" y="5056998"/>
                  <a:pt x="3668776" y="5058256"/>
                </a:cubicBezTo>
                <a:cubicBezTo>
                  <a:pt x="3460240" y="5059514"/>
                  <a:pt x="3314650" y="5050673"/>
                  <a:pt x="3084576" y="5058256"/>
                </a:cubicBezTo>
                <a:cubicBezTo>
                  <a:pt x="2854502" y="5065839"/>
                  <a:pt x="2550477" y="5024436"/>
                  <a:pt x="2395220" y="5058256"/>
                </a:cubicBezTo>
                <a:cubicBezTo>
                  <a:pt x="2239963" y="5092076"/>
                  <a:pt x="2117612" y="5016754"/>
                  <a:pt x="2021332" y="5058256"/>
                </a:cubicBezTo>
                <a:cubicBezTo>
                  <a:pt x="1925052" y="5099758"/>
                  <a:pt x="1785704" y="5026216"/>
                  <a:pt x="1647444" y="5058256"/>
                </a:cubicBezTo>
                <a:cubicBezTo>
                  <a:pt x="1509184" y="5090296"/>
                  <a:pt x="1173463" y="4969232"/>
                  <a:pt x="852932" y="5058256"/>
                </a:cubicBezTo>
                <a:cubicBezTo>
                  <a:pt x="532401" y="5147280"/>
                  <a:pt x="230988" y="4993105"/>
                  <a:pt x="0" y="5058256"/>
                </a:cubicBezTo>
                <a:cubicBezTo>
                  <a:pt x="-10752" y="4822725"/>
                  <a:pt x="59189" y="4764437"/>
                  <a:pt x="0" y="4496228"/>
                </a:cubicBezTo>
                <a:cubicBezTo>
                  <a:pt x="-59189" y="4228019"/>
                  <a:pt x="52576" y="4081523"/>
                  <a:pt x="0" y="3883617"/>
                </a:cubicBezTo>
                <a:cubicBezTo>
                  <a:pt x="-52576" y="3685711"/>
                  <a:pt x="36031" y="3639061"/>
                  <a:pt x="0" y="3422753"/>
                </a:cubicBezTo>
                <a:cubicBezTo>
                  <a:pt x="-36031" y="3206445"/>
                  <a:pt x="64886" y="3094714"/>
                  <a:pt x="0" y="2860725"/>
                </a:cubicBezTo>
                <a:cubicBezTo>
                  <a:pt x="-64886" y="2626736"/>
                  <a:pt x="61658" y="2487026"/>
                  <a:pt x="0" y="2298696"/>
                </a:cubicBezTo>
                <a:cubicBezTo>
                  <a:pt x="-61658" y="2110366"/>
                  <a:pt x="43802" y="1931514"/>
                  <a:pt x="0" y="1787250"/>
                </a:cubicBezTo>
                <a:cubicBezTo>
                  <a:pt x="-43802" y="1642986"/>
                  <a:pt x="60155" y="1484024"/>
                  <a:pt x="0" y="1275805"/>
                </a:cubicBezTo>
                <a:cubicBezTo>
                  <a:pt x="-60155" y="1067586"/>
                  <a:pt x="30787" y="953445"/>
                  <a:pt x="0" y="865524"/>
                </a:cubicBezTo>
                <a:cubicBezTo>
                  <a:pt x="-30787" y="777603"/>
                  <a:pt x="52608" y="197075"/>
                  <a:pt x="0" y="0"/>
                </a:cubicBezTo>
                <a:close/>
              </a:path>
              <a:path w="10515600" h="5058256" stroke="0" extrusionOk="0">
                <a:moveTo>
                  <a:pt x="0" y="0"/>
                </a:moveTo>
                <a:cubicBezTo>
                  <a:pt x="117769" y="-54612"/>
                  <a:pt x="363642" y="16397"/>
                  <a:pt x="479044" y="0"/>
                </a:cubicBezTo>
                <a:cubicBezTo>
                  <a:pt x="594446" y="-16397"/>
                  <a:pt x="677892" y="18700"/>
                  <a:pt x="747776" y="0"/>
                </a:cubicBezTo>
                <a:cubicBezTo>
                  <a:pt x="817660" y="-18700"/>
                  <a:pt x="1147191" y="42425"/>
                  <a:pt x="1542288" y="0"/>
                </a:cubicBezTo>
                <a:cubicBezTo>
                  <a:pt x="1937385" y="-42425"/>
                  <a:pt x="1903667" y="55036"/>
                  <a:pt x="2021332" y="0"/>
                </a:cubicBezTo>
                <a:cubicBezTo>
                  <a:pt x="2138997" y="-55036"/>
                  <a:pt x="2261555" y="30614"/>
                  <a:pt x="2500376" y="0"/>
                </a:cubicBezTo>
                <a:cubicBezTo>
                  <a:pt x="2739197" y="-30614"/>
                  <a:pt x="2992326" y="934"/>
                  <a:pt x="3294888" y="0"/>
                </a:cubicBezTo>
                <a:cubicBezTo>
                  <a:pt x="3597450" y="-934"/>
                  <a:pt x="3536470" y="20588"/>
                  <a:pt x="3668776" y="0"/>
                </a:cubicBezTo>
                <a:cubicBezTo>
                  <a:pt x="3801082" y="-20588"/>
                  <a:pt x="4167052" y="95069"/>
                  <a:pt x="4463288" y="0"/>
                </a:cubicBezTo>
                <a:cubicBezTo>
                  <a:pt x="4759524" y="-95069"/>
                  <a:pt x="4927052" y="44879"/>
                  <a:pt x="5257800" y="0"/>
                </a:cubicBezTo>
                <a:cubicBezTo>
                  <a:pt x="5588548" y="-44879"/>
                  <a:pt x="5635378" y="45685"/>
                  <a:pt x="5842000" y="0"/>
                </a:cubicBezTo>
                <a:cubicBezTo>
                  <a:pt x="6048622" y="-45685"/>
                  <a:pt x="6336244" y="84925"/>
                  <a:pt x="6636512" y="0"/>
                </a:cubicBezTo>
                <a:cubicBezTo>
                  <a:pt x="6936780" y="-84925"/>
                  <a:pt x="6983770" y="37784"/>
                  <a:pt x="7115556" y="0"/>
                </a:cubicBezTo>
                <a:cubicBezTo>
                  <a:pt x="7247342" y="-37784"/>
                  <a:pt x="7473141" y="52757"/>
                  <a:pt x="7594600" y="0"/>
                </a:cubicBezTo>
                <a:cubicBezTo>
                  <a:pt x="7716059" y="-52757"/>
                  <a:pt x="8131150" y="920"/>
                  <a:pt x="8283956" y="0"/>
                </a:cubicBezTo>
                <a:cubicBezTo>
                  <a:pt x="8436762" y="-920"/>
                  <a:pt x="8664826" y="24800"/>
                  <a:pt x="8763000" y="0"/>
                </a:cubicBezTo>
                <a:cubicBezTo>
                  <a:pt x="8861174" y="-24800"/>
                  <a:pt x="9272964" y="43339"/>
                  <a:pt x="9557512" y="0"/>
                </a:cubicBezTo>
                <a:cubicBezTo>
                  <a:pt x="9842060" y="-43339"/>
                  <a:pt x="10044680" y="73864"/>
                  <a:pt x="10515600" y="0"/>
                </a:cubicBezTo>
                <a:cubicBezTo>
                  <a:pt x="10579459" y="129105"/>
                  <a:pt x="10499143" y="287497"/>
                  <a:pt x="10515600" y="562028"/>
                </a:cubicBezTo>
                <a:cubicBezTo>
                  <a:pt x="10532057" y="836559"/>
                  <a:pt x="10473836" y="905162"/>
                  <a:pt x="10515600" y="1174639"/>
                </a:cubicBezTo>
                <a:cubicBezTo>
                  <a:pt x="10557364" y="1444116"/>
                  <a:pt x="10484383" y="1441503"/>
                  <a:pt x="10515600" y="1584920"/>
                </a:cubicBezTo>
                <a:cubicBezTo>
                  <a:pt x="10546817" y="1728337"/>
                  <a:pt x="10469833" y="1901232"/>
                  <a:pt x="10515600" y="2045784"/>
                </a:cubicBezTo>
                <a:cubicBezTo>
                  <a:pt x="10561367" y="2190336"/>
                  <a:pt x="10449767" y="2454008"/>
                  <a:pt x="10515600" y="2658395"/>
                </a:cubicBezTo>
                <a:cubicBezTo>
                  <a:pt x="10581433" y="2862782"/>
                  <a:pt x="10497691" y="3065800"/>
                  <a:pt x="10515600" y="3169840"/>
                </a:cubicBezTo>
                <a:cubicBezTo>
                  <a:pt x="10533509" y="3273880"/>
                  <a:pt x="10461236" y="3467997"/>
                  <a:pt x="10515600" y="3630704"/>
                </a:cubicBezTo>
                <a:cubicBezTo>
                  <a:pt x="10569964" y="3793411"/>
                  <a:pt x="10493391" y="3963799"/>
                  <a:pt x="10515600" y="4243315"/>
                </a:cubicBezTo>
                <a:cubicBezTo>
                  <a:pt x="10537809" y="4522831"/>
                  <a:pt x="10460849" y="4681631"/>
                  <a:pt x="10515600" y="5058256"/>
                </a:cubicBezTo>
                <a:cubicBezTo>
                  <a:pt x="10361403" y="5097169"/>
                  <a:pt x="10156654" y="5038128"/>
                  <a:pt x="9931400" y="5058256"/>
                </a:cubicBezTo>
                <a:cubicBezTo>
                  <a:pt x="9706146" y="5078384"/>
                  <a:pt x="9706357" y="5036150"/>
                  <a:pt x="9557512" y="5058256"/>
                </a:cubicBezTo>
                <a:cubicBezTo>
                  <a:pt x="9408667" y="5080362"/>
                  <a:pt x="9184722" y="4999615"/>
                  <a:pt x="8868156" y="5058256"/>
                </a:cubicBezTo>
                <a:cubicBezTo>
                  <a:pt x="8551590" y="5116897"/>
                  <a:pt x="8662744" y="5024298"/>
                  <a:pt x="8494268" y="5058256"/>
                </a:cubicBezTo>
                <a:cubicBezTo>
                  <a:pt x="8325792" y="5092214"/>
                  <a:pt x="8066396" y="4983621"/>
                  <a:pt x="7804912" y="5058256"/>
                </a:cubicBezTo>
                <a:cubicBezTo>
                  <a:pt x="7543428" y="5132891"/>
                  <a:pt x="7668194" y="5031721"/>
                  <a:pt x="7536180" y="5058256"/>
                </a:cubicBezTo>
                <a:cubicBezTo>
                  <a:pt x="7404166" y="5084791"/>
                  <a:pt x="7118252" y="5024961"/>
                  <a:pt x="6846824" y="5058256"/>
                </a:cubicBezTo>
                <a:cubicBezTo>
                  <a:pt x="6575396" y="5091551"/>
                  <a:pt x="6655988" y="5027487"/>
                  <a:pt x="6472936" y="5058256"/>
                </a:cubicBezTo>
                <a:cubicBezTo>
                  <a:pt x="6289884" y="5089025"/>
                  <a:pt x="6287322" y="5035237"/>
                  <a:pt x="6204204" y="5058256"/>
                </a:cubicBezTo>
                <a:cubicBezTo>
                  <a:pt x="6121086" y="5081275"/>
                  <a:pt x="6012414" y="5021944"/>
                  <a:pt x="5830316" y="5058256"/>
                </a:cubicBezTo>
                <a:cubicBezTo>
                  <a:pt x="5648218" y="5094568"/>
                  <a:pt x="5388333" y="4993142"/>
                  <a:pt x="5140960" y="5058256"/>
                </a:cubicBezTo>
                <a:cubicBezTo>
                  <a:pt x="4893587" y="5123370"/>
                  <a:pt x="4862913" y="5018765"/>
                  <a:pt x="4767072" y="5058256"/>
                </a:cubicBezTo>
                <a:cubicBezTo>
                  <a:pt x="4671231" y="5097747"/>
                  <a:pt x="4569587" y="5055667"/>
                  <a:pt x="4498340" y="5058256"/>
                </a:cubicBezTo>
                <a:cubicBezTo>
                  <a:pt x="4427093" y="5060845"/>
                  <a:pt x="4200344" y="5045791"/>
                  <a:pt x="4124452" y="5058256"/>
                </a:cubicBezTo>
                <a:cubicBezTo>
                  <a:pt x="4048560" y="5070721"/>
                  <a:pt x="3815248" y="5007130"/>
                  <a:pt x="3645408" y="5058256"/>
                </a:cubicBezTo>
                <a:cubicBezTo>
                  <a:pt x="3475568" y="5109382"/>
                  <a:pt x="3200660" y="4992304"/>
                  <a:pt x="3061208" y="5058256"/>
                </a:cubicBezTo>
                <a:cubicBezTo>
                  <a:pt x="2921756" y="5124208"/>
                  <a:pt x="2780058" y="5037624"/>
                  <a:pt x="2687320" y="5058256"/>
                </a:cubicBezTo>
                <a:cubicBezTo>
                  <a:pt x="2594582" y="5078888"/>
                  <a:pt x="2138316" y="5001526"/>
                  <a:pt x="1892808" y="5058256"/>
                </a:cubicBezTo>
                <a:cubicBezTo>
                  <a:pt x="1647300" y="5114986"/>
                  <a:pt x="1456562" y="5020975"/>
                  <a:pt x="1308608" y="5058256"/>
                </a:cubicBezTo>
                <a:cubicBezTo>
                  <a:pt x="1160654" y="5095537"/>
                  <a:pt x="675856" y="4992037"/>
                  <a:pt x="514096" y="5058256"/>
                </a:cubicBezTo>
                <a:cubicBezTo>
                  <a:pt x="352336" y="5124475"/>
                  <a:pt x="130626" y="5057311"/>
                  <a:pt x="0" y="5058256"/>
                </a:cubicBezTo>
                <a:cubicBezTo>
                  <a:pt x="-53081" y="4863595"/>
                  <a:pt x="37957" y="4771342"/>
                  <a:pt x="0" y="4546810"/>
                </a:cubicBezTo>
                <a:cubicBezTo>
                  <a:pt x="-37957" y="4322278"/>
                  <a:pt x="15452" y="4198886"/>
                  <a:pt x="0" y="4035364"/>
                </a:cubicBezTo>
                <a:cubicBezTo>
                  <a:pt x="-15452" y="3871842"/>
                  <a:pt x="50869" y="3713517"/>
                  <a:pt x="0" y="3422753"/>
                </a:cubicBezTo>
                <a:cubicBezTo>
                  <a:pt x="-50869" y="3131989"/>
                  <a:pt x="4932" y="3041230"/>
                  <a:pt x="0" y="2860725"/>
                </a:cubicBezTo>
                <a:cubicBezTo>
                  <a:pt x="-4932" y="2680220"/>
                  <a:pt x="39524" y="2368972"/>
                  <a:pt x="0" y="2197531"/>
                </a:cubicBezTo>
                <a:cubicBezTo>
                  <a:pt x="-39524" y="2026090"/>
                  <a:pt x="28912" y="1783473"/>
                  <a:pt x="0" y="1534338"/>
                </a:cubicBezTo>
                <a:cubicBezTo>
                  <a:pt x="-28912" y="1285203"/>
                  <a:pt x="45875" y="1198289"/>
                  <a:pt x="0" y="921727"/>
                </a:cubicBezTo>
                <a:cubicBezTo>
                  <a:pt x="-45875" y="645165"/>
                  <a:pt x="65005" y="208354"/>
                  <a:pt x="0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25400">
            <a:solidFill>
              <a:srgbClr val="A92D48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endParaRPr lang="zh-TW" altLang="en-US" sz="2800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B69B2AD1-0B5F-FED3-9372-7DBFD6F3B3BE}"/>
              </a:ext>
            </a:extLst>
          </p:cNvPr>
          <p:cNvSpPr/>
          <p:nvPr/>
        </p:nvSpPr>
        <p:spPr>
          <a:xfrm>
            <a:off x="3083437" y="648085"/>
            <a:ext cx="6060559" cy="974107"/>
          </a:xfrm>
          <a:prstGeom prst="roundRect">
            <a:avLst/>
          </a:prstGeom>
          <a:solidFill>
            <a:srgbClr val="A92D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情境三：自行車被汽車撞到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72E895E2-9866-4C1B-458F-3BDAEBCE1DB5}"/>
              </a:ext>
            </a:extLst>
          </p:cNvPr>
          <p:cNvSpPr txBox="1"/>
          <p:nvPr/>
        </p:nvSpPr>
        <p:spPr>
          <a:xfrm>
            <a:off x="1013461" y="1787037"/>
            <a:ext cx="104165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defTabSz="914377">
              <a:buFont typeface="Wingdings" panose="05000000000000000000" pitchFamily="2" charset="2"/>
              <a:buChar char="l"/>
              <a:defRPr/>
            </a:pP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實驗方式：</a:t>
            </a:r>
            <a:endParaRPr lang="en-US" altLang="zh-TW" sz="3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0850" defTabSz="914377">
              <a:defRPr/>
            </a:pP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請兩位同學從</a:t>
            </a:r>
            <a:r>
              <a:rPr lang="en-US" altLang="zh-TW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公尺外，分別將膠帶捲</a:t>
            </a:r>
            <a:r>
              <a:rPr lang="en-US" altLang="zh-TW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自行車</a:t>
            </a:r>
            <a:r>
              <a:rPr lang="en-US" altLang="zh-TW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往前滾、皮球</a:t>
            </a:r>
            <a:r>
              <a:rPr lang="en-US" altLang="zh-TW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車輛</a:t>
            </a:r>
            <a:r>
              <a:rPr lang="en-US" altLang="zh-TW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撞擊膠帶捲，觀察實測結果。</a:t>
            </a:r>
            <a:endParaRPr lang="en-US" altLang="zh-TW" sz="3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573189DC-695E-B4C7-8DF4-16B617A362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996" y="3170069"/>
            <a:ext cx="6239820" cy="3255115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37E75355-505D-37FC-58EB-C277DD38C7A5}"/>
              </a:ext>
            </a:extLst>
          </p:cNvPr>
          <p:cNvSpPr txBox="1"/>
          <p:nvPr/>
        </p:nvSpPr>
        <p:spPr>
          <a:xfrm>
            <a:off x="8686801" y="13228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發展活動│活動二：安全你我他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0768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4827750C-B27E-8049-0DFE-227357238960}"/>
              </a:ext>
            </a:extLst>
          </p:cNvPr>
          <p:cNvSpPr/>
          <p:nvPr/>
        </p:nvSpPr>
        <p:spPr>
          <a:xfrm>
            <a:off x="622955" y="1303378"/>
            <a:ext cx="7843691" cy="696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lnSpc>
                <a:spcPts val="5333"/>
              </a:lnSpc>
              <a:defRPr/>
            </a:pPr>
            <a:r>
              <a:rPr lang="en-US" altLang="zh-TW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</a:t>
            </a: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實測結果為何？</a:t>
            </a:r>
            <a:endParaRPr lang="zh-TW" altLang="en-US" sz="3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5224E50-31A9-F3C8-5E8D-0A5E2BEBCA54}"/>
              </a:ext>
            </a:extLst>
          </p:cNvPr>
          <p:cNvSpPr/>
          <p:nvPr/>
        </p:nvSpPr>
        <p:spPr>
          <a:xfrm>
            <a:off x="607570" y="1898352"/>
            <a:ext cx="11313497" cy="638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708" indent="-357708" defTabSz="914377">
              <a:lnSpc>
                <a:spcPts val="4667"/>
              </a:lnSpc>
            </a:pPr>
            <a:r>
              <a:rPr lang="zh-TW" altLang="zh-TW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</a:t>
            </a: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皮球撞到膠帶捲，就像汽車撞到自行車，可能會有什麼結果？</a:t>
            </a:r>
            <a:endParaRPr lang="en-US" altLang="zh-TW" sz="3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F92BE9CA-8805-D257-AE9D-AAD252888108}"/>
              </a:ext>
            </a:extLst>
          </p:cNvPr>
          <p:cNvSpPr/>
          <p:nvPr/>
        </p:nvSpPr>
        <p:spPr>
          <a:xfrm>
            <a:off x="755141" y="578804"/>
            <a:ext cx="5624107" cy="730200"/>
          </a:xfrm>
          <a:prstGeom prst="roundRect">
            <a:avLst/>
          </a:prstGeom>
          <a:solidFill>
            <a:srgbClr val="A92D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zh-TW" altLang="en-US" sz="32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情境三：自行車被汽車撞到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EE91782-186C-77B1-D66E-8D07C01EB1A1}"/>
              </a:ext>
            </a:extLst>
          </p:cNvPr>
          <p:cNvSpPr txBox="1"/>
          <p:nvPr/>
        </p:nvSpPr>
        <p:spPr>
          <a:xfrm>
            <a:off x="8686801" y="13228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發展活動│活動二：安全你我他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7633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AEAEE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語音泡泡: 圓角矩形 2">
            <a:extLst>
              <a:ext uri="{FF2B5EF4-FFF2-40B4-BE49-F238E27FC236}">
                <a16:creationId xmlns:a16="http://schemas.microsoft.com/office/drawing/2014/main" id="{D54EB292-07D9-4415-FB75-90BD4AB7DBB5}"/>
              </a:ext>
            </a:extLst>
          </p:cNvPr>
          <p:cNvSpPr/>
          <p:nvPr/>
        </p:nvSpPr>
        <p:spPr>
          <a:xfrm>
            <a:off x="2990867" y="1269797"/>
            <a:ext cx="7187275" cy="2159204"/>
          </a:xfrm>
          <a:prstGeom prst="wedgeRoundRectCallout">
            <a:avLst>
              <a:gd name="adj1" fmla="val -61218"/>
              <a:gd name="adj2" fmla="val 51431"/>
              <a:gd name="adj3" fmla="val 16667"/>
            </a:avLst>
          </a:prstGeom>
          <a:solidFill>
            <a:srgbClr val="FAEAE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zh-TW" altLang="en-US" sz="4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如果自行車在道路上發生車禍，</a:t>
            </a:r>
            <a:endParaRPr lang="en-US" altLang="zh-TW" sz="4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377">
              <a:defRPr/>
            </a:pPr>
            <a:r>
              <a:rPr lang="zh-TW" altLang="en-US" sz="4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算不算交通事故？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0992B44-1685-3B7F-1631-78FE98E65E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11" y="3429001"/>
            <a:ext cx="2884220" cy="3724892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B6F31A10-CC76-DF96-5A87-D9F62A04AFCB}"/>
              </a:ext>
            </a:extLst>
          </p:cNvPr>
          <p:cNvSpPr txBox="1"/>
          <p:nvPr/>
        </p:nvSpPr>
        <p:spPr>
          <a:xfrm>
            <a:off x="8686801" y="13228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發展活動│活動二：安全你我他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77080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F0BC138F-905F-B934-7FFB-661E3690DEFE}"/>
              </a:ext>
            </a:extLst>
          </p:cNvPr>
          <p:cNvSpPr txBox="1"/>
          <p:nvPr/>
        </p:nvSpPr>
        <p:spPr>
          <a:xfrm>
            <a:off x="3586576" y="1785130"/>
            <a:ext cx="8013545" cy="403437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914377">
              <a:lnSpc>
                <a:spcPts val="4667"/>
              </a:lnSpc>
              <a:defRPr/>
            </a:pP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「道路」，是指「大眾來往通行的地方」</a:t>
            </a: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377">
              <a:defRPr/>
            </a:pP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除了車道，還包含人行道、騎樓。</a:t>
            </a:r>
            <a:b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自行車有速度，不管是被別人撞到、</a:t>
            </a:r>
            <a:endParaRPr lang="en-US" altLang="zh-TW" sz="3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377">
              <a:lnSpc>
                <a:spcPts val="4667"/>
              </a:lnSpc>
              <a:defRPr/>
            </a:pP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撞到別人或是自己不小心，都很危險。</a:t>
            </a:r>
            <a:br>
              <a:rPr lang="en-US" altLang="zh-TW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自行車在道路發生事故，</a:t>
            </a:r>
            <a:endParaRPr lang="en-US" altLang="zh-TW" sz="3200" b="1" dirty="0">
              <a:solidFill>
                <a:srgbClr val="A92D4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377">
              <a:lnSpc>
                <a:spcPts val="4667"/>
              </a:lnSpc>
              <a:defRPr/>
            </a:pPr>
            <a:r>
              <a:rPr lang="zh-TW" altLang="en-US" sz="32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只要造成車輛、財物損壞或人受傷，</a:t>
            </a:r>
            <a:endParaRPr lang="en-US" altLang="zh-TW" sz="3200" b="1" dirty="0">
              <a:solidFill>
                <a:srgbClr val="A92D4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377">
              <a:lnSpc>
                <a:spcPts val="4667"/>
              </a:lnSpc>
              <a:defRPr/>
            </a:pPr>
            <a:r>
              <a:rPr lang="zh-TW" altLang="en-US" sz="32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都算是</a:t>
            </a:r>
            <a:r>
              <a:rPr lang="zh-TW" altLang="en-US" sz="3200" b="1" u="sng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交通事故</a:t>
            </a:r>
            <a:r>
              <a:rPr lang="zh-TW" altLang="en-US" sz="32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唷！</a:t>
            </a:r>
            <a:endParaRPr lang="zh-TW" altLang="en-US" sz="3200" dirty="0">
              <a:solidFill>
                <a:srgbClr val="A92D4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B967C779-1292-0554-4119-A803D9BC860E}"/>
              </a:ext>
            </a:extLst>
          </p:cNvPr>
          <p:cNvSpPr txBox="1"/>
          <p:nvPr/>
        </p:nvSpPr>
        <p:spPr>
          <a:xfrm>
            <a:off x="8686801" y="13228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發展活動│活動二：安全你我他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974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9E7E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517D85A3-4771-E8C0-013D-AAD05303D1E7}"/>
              </a:ext>
            </a:extLst>
          </p:cNvPr>
          <p:cNvSpPr txBox="1"/>
          <p:nvPr/>
        </p:nvSpPr>
        <p:spPr>
          <a:xfrm>
            <a:off x="8916170" y="161508"/>
            <a:ext cx="32758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發展活動│活動三：負責任的自行車騎士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圓角矩形圖說文字 1">
            <a:extLst>
              <a:ext uri="{FF2B5EF4-FFF2-40B4-BE49-F238E27FC236}">
                <a16:creationId xmlns:a16="http://schemas.microsoft.com/office/drawing/2014/main" id="{EAC9F0CB-4734-D964-3B77-CD196FE1C65E}"/>
              </a:ext>
            </a:extLst>
          </p:cNvPr>
          <p:cNvSpPr/>
          <p:nvPr/>
        </p:nvSpPr>
        <p:spPr>
          <a:xfrm>
            <a:off x="1786272" y="648369"/>
            <a:ext cx="8612371" cy="1235851"/>
          </a:xfrm>
          <a:prstGeom prst="wedgeRoundRectCallout">
            <a:avLst>
              <a:gd name="adj1" fmla="val 27960"/>
              <a:gd name="adj2" fmla="val 47415"/>
              <a:gd name="adj3" fmla="val 16667"/>
            </a:avLst>
          </a:prstGeom>
          <a:solidFill>
            <a:srgbClr val="F9E7EB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自行車是交通工具，騎車上路時，</a:t>
            </a:r>
            <a:endParaRPr lang="en-US" altLang="zh-TW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1219170"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怎麼樣才算是負責任的自行車騎士呢？</a:t>
            </a:r>
            <a:endParaRPr lang="en-US" altLang="zh-TW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>
            <a:hlinkClick r:id="rId3"/>
            <a:extLst>
              <a:ext uri="{FF2B5EF4-FFF2-40B4-BE49-F238E27FC236}">
                <a16:creationId xmlns:a16="http://schemas.microsoft.com/office/drawing/2014/main" id="{4A70B6CB-CF8A-FE99-B3BA-C0260A0648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005" y="2584170"/>
            <a:ext cx="5873265" cy="3302473"/>
          </a:xfrm>
          <a:prstGeom prst="rect">
            <a:avLst/>
          </a:prstGeom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D0C91CAF-4AC0-BE51-0FE5-45030DE43C92}"/>
              </a:ext>
            </a:extLst>
          </p:cNvPr>
          <p:cNvSpPr/>
          <p:nvPr/>
        </p:nvSpPr>
        <p:spPr>
          <a:xfrm>
            <a:off x="6521225" y="3075694"/>
            <a:ext cx="5142625" cy="2823260"/>
          </a:xfrm>
          <a:prstGeom prst="roundRect">
            <a:avLst/>
          </a:prstGeom>
          <a:solidFill>
            <a:schemeClr val="bg1"/>
          </a:solidFill>
          <a:ln>
            <a:solidFill>
              <a:srgbClr val="A92D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TW" altLang="en-US" sz="1867" dirty="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75479796-511D-F118-69D2-9C23A2CE21BA}"/>
              </a:ext>
            </a:extLst>
          </p:cNvPr>
          <p:cNvGrpSpPr/>
          <p:nvPr/>
        </p:nvGrpSpPr>
        <p:grpSpPr>
          <a:xfrm>
            <a:off x="2409586" y="3648019"/>
            <a:ext cx="1483321" cy="998971"/>
            <a:chOff x="3243094" y="5267994"/>
            <a:chExt cx="914400" cy="615820"/>
          </a:xfrm>
        </p:grpSpPr>
        <p:sp>
          <p:nvSpPr>
            <p:cNvPr id="6" name="Google Shape;94;p1">
              <a:hlinkClick r:id="rId3"/>
              <a:extLst>
                <a:ext uri="{FF2B5EF4-FFF2-40B4-BE49-F238E27FC236}">
                  <a16:creationId xmlns:a16="http://schemas.microsoft.com/office/drawing/2014/main" id="{78D5B5F3-C06D-3CE9-65EE-9BCEAE613361}"/>
                </a:ext>
              </a:extLst>
            </p:cNvPr>
            <p:cNvSpPr/>
            <p:nvPr/>
          </p:nvSpPr>
          <p:spPr>
            <a:xfrm>
              <a:off x="3243094" y="5267994"/>
              <a:ext cx="914400" cy="61582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endParaRPr sz="24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95;p1">
              <a:hlinkClick r:id="rId3"/>
              <a:extLst>
                <a:ext uri="{FF2B5EF4-FFF2-40B4-BE49-F238E27FC236}">
                  <a16:creationId xmlns:a16="http://schemas.microsoft.com/office/drawing/2014/main" id="{9B325983-A2A5-2F56-8177-998BFCCF0013}"/>
                </a:ext>
              </a:extLst>
            </p:cNvPr>
            <p:cNvSpPr/>
            <p:nvPr/>
          </p:nvSpPr>
          <p:spPr>
            <a:xfrm rot="5400000">
              <a:off x="3561200" y="5342638"/>
              <a:ext cx="410547" cy="466531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endParaRPr sz="24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" name="圓角矩形圖說文字 5">
            <a:extLst>
              <a:ext uri="{FF2B5EF4-FFF2-40B4-BE49-F238E27FC236}">
                <a16:creationId xmlns:a16="http://schemas.microsoft.com/office/drawing/2014/main" id="{46BA71CC-A82F-95A1-9978-33D01DE782BF}"/>
              </a:ext>
            </a:extLst>
          </p:cNvPr>
          <p:cNvSpPr/>
          <p:nvPr/>
        </p:nvSpPr>
        <p:spPr>
          <a:xfrm>
            <a:off x="7001033" y="2665922"/>
            <a:ext cx="4107224" cy="819541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A92D48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 defTabSz="1219170">
              <a:defRPr/>
            </a:pPr>
            <a:r>
              <a:rPr lang="zh-TW" altLang="en-US" sz="32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看一看、想一想</a:t>
            </a:r>
            <a:endParaRPr lang="en-US" altLang="zh-TW" sz="32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572C9C9-3FA8-DFDF-6EBD-CEA8EAE99F56}"/>
              </a:ext>
            </a:extLst>
          </p:cNvPr>
          <p:cNvSpPr txBox="1"/>
          <p:nvPr/>
        </p:nvSpPr>
        <p:spPr>
          <a:xfrm>
            <a:off x="7001033" y="3766616"/>
            <a:ext cx="437523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影片中的小朋友要得到單車駕照，需考哪些項目？</a:t>
            </a:r>
            <a:endParaRPr lang="zh-TW" altLang="en-US" sz="4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0AA3D38-A470-0586-C798-0D75074BC89A}"/>
              </a:ext>
            </a:extLst>
          </p:cNvPr>
          <p:cNvSpPr txBox="1"/>
          <p:nvPr/>
        </p:nvSpPr>
        <p:spPr>
          <a:xfrm>
            <a:off x="405005" y="5886643"/>
            <a:ext cx="5873264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點選上方播放鈕播放</a:t>
            </a:r>
            <a:r>
              <a:rPr lang="zh-TW" altLang="en-US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16090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AEAEE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群組 34">
            <a:extLst>
              <a:ext uri="{FF2B5EF4-FFF2-40B4-BE49-F238E27FC236}">
                <a16:creationId xmlns:a16="http://schemas.microsoft.com/office/drawing/2014/main" id="{EBB3B483-FEC0-C664-F07A-FC2730D66E4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07449523-D42C-CC73-AF20-FB655820AC10}"/>
                </a:ext>
              </a:extLst>
            </p:cNvPr>
            <p:cNvSpPr/>
            <p:nvPr/>
          </p:nvSpPr>
          <p:spPr>
            <a:xfrm>
              <a:off x="0" y="0"/>
              <a:ext cx="2286000" cy="5143500"/>
            </a:xfrm>
            <a:prstGeom prst="rect">
              <a:avLst/>
            </a:prstGeom>
            <a:solidFill>
              <a:srgbClr val="EBB7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TW" altLang="en-US" sz="1867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A19AB0D-6AD2-F74D-6B89-631B7692D997}"/>
                </a:ext>
              </a:extLst>
            </p:cNvPr>
            <p:cNvSpPr/>
            <p:nvPr/>
          </p:nvSpPr>
          <p:spPr>
            <a:xfrm>
              <a:off x="2286000" y="0"/>
              <a:ext cx="2286000" cy="5143500"/>
            </a:xfrm>
            <a:prstGeom prst="rect">
              <a:avLst/>
            </a:prstGeom>
            <a:solidFill>
              <a:srgbClr val="F9E7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TW" altLang="en-US" sz="1867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AD9498C7-C7C6-9E41-7291-87602478F3E6}"/>
                </a:ext>
              </a:extLst>
            </p:cNvPr>
            <p:cNvSpPr/>
            <p:nvPr/>
          </p:nvSpPr>
          <p:spPr>
            <a:xfrm>
              <a:off x="4572000" y="0"/>
              <a:ext cx="2286000" cy="5143500"/>
            </a:xfrm>
            <a:prstGeom prst="rect">
              <a:avLst/>
            </a:prstGeom>
            <a:solidFill>
              <a:srgbClr val="EBB7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TW" altLang="en-US" sz="1867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B6B55202-79D4-CFD6-7D3A-28B9EAC19844}"/>
                </a:ext>
              </a:extLst>
            </p:cNvPr>
            <p:cNvSpPr/>
            <p:nvPr/>
          </p:nvSpPr>
          <p:spPr>
            <a:xfrm>
              <a:off x="6858000" y="0"/>
              <a:ext cx="2286000" cy="5143500"/>
            </a:xfrm>
            <a:prstGeom prst="rect">
              <a:avLst/>
            </a:prstGeom>
            <a:solidFill>
              <a:srgbClr val="F9E7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TW" altLang="en-US" sz="1867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</p:grpSp>
      <p:sp>
        <p:nvSpPr>
          <p:cNvPr id="10" name="圓角矩形圖說文字 5">
            <a:extLst>
              <a:ext uri="{FF2B5EF4-FFF2-40B4-BE49-F238E27FC236}">
                <a16:creationId xmlns:a16="http://schemas.microsoft.com/office/drawing/2014/main" id="{A1664404-CD4D-8095-F0DA-33213E3B32B1}"/>
              </a:ext>
            </a:extLst>
          </p:cNvPr>
          <p:cNvSpPr/>
          <p:nvPr/>
        </p:nvSpPr>
        <p:spPr>
          <a:xfrm>
            <a:off x="4141062" y="366400"/>
            <a:ext cx="3964970" cy="819541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A92D48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 defTabSz="1219170">
              <a:defRPr/>
            </a:pP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想一想、說一說</a:t>
            </a:r>
            <a:endParaRPr lang="en-US" altLang="zh-TW" sz="36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90ABDEB-5454-CB27-53C7-7EA6FF6C8FE6}"/>
              </a:ext>
            </a:extLst>
          </p:cNvPr>
          <p:cNvSpPr txBox="1"/>
          <p:nvPr/>
        </p:nvSpPr>
        <p:spPr>
          <a:xfrm>
            <a:off x="315239" y="3602363"/>
            <a:ext cx="2545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zh-TW" altLang="en-US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左右觀察有沒有來車或路人，表示要看清楚再出發。</a:t>
            </a:r>
            <a:endParaRPr lang="en-US" altLang="zh-TW" sz="3733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4DA499E6-B735-D09E-AEBC-0A44A9D03B99}"/>
              </a:ext>
            </a:extLst>
          </p:cNvPr>
          <p:cNvSpPr txBox="1"/>
          <p:nvPr/>
        </p:nvSpPr>
        <p:spPr>
          <a:xfrm>
            <a:off x="3252887" y="3607793"/>
            <a:ext cx="261451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defTabSz="914377">
              <a:buFont typeface="Wingdings" panose="05000000000000000000" pitchFamily="2" charset="2"/>
              <a:buAutoNum type="circleNumWdWhitePlain"/>
            </a:pPr>
            <a:r>
              <a:rPr lang="zh-TW" altLang="en-US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確定騎士能遵循行車方向，如果跑到其他車道很危險。</a:t>
            </a:r>
            <a:endParaRPr lang="en-US" altLang="zh-TW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189" indent="-457189" defTabSz="914377">
              <a:buFont typeface="Wingdings" panose="05000000000000000000" pitchFamily="2" charset="2"/>
              <a:buAutoNum type="circleNumWdWhitePlain"/>
            </a:pPr>
            <a:r>
              <a:rPr lang="zh-TW" altLang="en-US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如果不會直線前進，表示可能還不太會騎自行車。</a:t>
            </a:r>
            <a:endParaRPr lang="en-US" altLang="zh-TW" sz="3733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F15C0542-26E1-A871-7E4E-E78A59E70D04}"/>
              </a:ext>
            </a:extLst>
          </p:cNvPr>
          <p:cNvGrpSpPr/>
          <p:nvPr/>
        </p:nvGrpSpPr>
        <p:grpSpPr>
          <a:xfrm>
            <a:off x="354088" y="1504385"/>
            <a:ext cx="2297691" cy="1983949"/>
            <a:chOff x="265566" y="1165232"/>
            <a:chExt cx="1723268" cy="1487962"/>
          </a:xfrm>
        </p:grpSpPr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DA468F7C-9BB7-6FCE-1BF5-5442C0D71F32}"/>
                </a:ext>
              </a:extLst>
            </p:cNvPr>
            <p:cNvSpPr txBox="1"/>
            <p:nvPr/>
          </p:nvSpPr>
          <p:spPr>
            <a:xfrm>
              <a:off x="265566" y="1840038"/>
              <a:ext cx="1723268" cy="813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lnSpc>
                  <a:spcPts val="4000"/>
                </a:lnSpc>
                <a:buClr>
                  <a:srgbClr val="A92D48"/>
                </a:buClr>
              </a:pPr>
              <a:r>
                <a:rPr lang="zh-TW" altLang="en-US" sz="3200" b="1" dirty="0">
                  <a:solidFill>
                    <a:prstClr val="black"/>
                  </a:solidFill>
                  <a:effectLst>
                    <a:glow rad="101600">
                      <a:prstClr val="white">
                        <a:alpha val="60000"/>
                      </a:prstClr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為什麼要考起步？</a:t>
              </a:r>
              <a:endParaRPr lang="en-US" altLang="zh-TW" sz="32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橢圓 25">
              <a:extLst>
                <a:ext uri="{FF2B5EF4-FFF2-40B4-BE49-F238E27FC236}">
                  <a16:creationId xmlns:a16="http://schemas.microsoft.com/office/drawing/2014/main" id="{8DB4A8DB-7AC8-EE28-0964-6F2F6B9FAE0E}"/>
                </a:ext>
              </a:extLst>
            </p:cNvPr>
            <p:cNvSpPr/>
            <p:nvPr/>
          </p:nvSpPr>
          <p:spPr>
            <a:xfrm>
              <a:off x="859899" y="1165232"/>
              <a:ext cx="566203" cy="56620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altLang="zh-TW" sz="3733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endParaRPr lang="zh-TW" altLang="en-US" sz="3733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95FF332E-D360-0D43-4F03-29AD5E49BEEF}"/>
              </a:ext>
            </a:extLst>
          </p:cNvPr>
          <p:cNvGrpSpPr/>
          <p:nvPr/>
        </p:nvGrpSpPr>
        <p:grpSpPr>
          <a:xfrm>
            <a:off x="3476624" y="1503083"/>
            <a:ext cx="2297691" cy="1968144"/>
            <a:chOff x="2607468" y="1164256"/>
            <a:chExt cx="1723268" cy="1476108"/>
          </a:xfrm>
        </p:grpSpPr>
        <p:sp>
          <p:nvSpPr>
            <p:cNvPr id="27" name="橢圓 26">
              <a:extLst>
                <a:ext uri="{FF2B5EF4-FFF2-40B4-BE49-F238E27FC236}">
                  <a16:creationId xmlns:a16="http://schemas.microsoft.com/office/drawing/2014/main" id="{5E3EC979-30F9-08D5-0FCE-B23620C50415}"/>
                </a:ext>
              </a:extLst>
            </p:cNvPr>
            <p:cNvSpPr/>
            <p:nvPr/>
          </p:nvSpPr>
          <p:spPr>
            <a:xfrm>
              <a:off x="3186001" y="1164256"/>
              <a:ext cx="566203" cy="56620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altLang="zh-TW" sz="3733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endParaRPr lang="zh-TW" altLang="en-US" sz="3733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6C03FEAA-AC80-A521-52FD-BB75D7447F07}"/>
                </a:ext>
              </a:extLst>
            </p:cNvPr>
            <p:cNvSpPr txBox="1"/>
            <p:nvPr/>
          </p:nvSpPr>
          <p:spPr>
            <a:xfrm>
              <a:off x="2607468" y="1827208"/>
              <a:ext cx="1723268" cy="813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lnSpc>
                  <a:spcPts val="4000"/>
                </a:lnSpc>
                <a:buClr>
                  <a:srgbClr val="A92D48"/>
                </a:buClr>
              </a:pPr>
              <a:r>
                <a:rPr lang="zh-TW" altLang="en-US" sz="3200" b="1" dirty="0">
                  <a:solidFill>
                    <a:prstClr val="black"/>
                  </a:solidFill>
                  <a:effectLst>
                    <a:glow rad="101600">
                      <a:prstClr val="white">
                        <a:alpha val="60000"/>
                      </a:prstClr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為什麼要考直線前進？</a:t>
              </a:r>
              <a:endParaRPr lang="en-US" altLang="zh-TW" sz="32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B218D8A9-BA95-34F8-C333-CB4313C38AC1}"/>
              </a:ext>
            </a:extLst>
          </p:cNvPr>
          <p:cNvGrpSpPr/>
          <p:nvPr/>
        </p:nvGrpSpPr>
        <p:grpSpPr>
          <a:xfrm>
            <a:off x="6471153" y="1503081"/>
            <a:ext cx="2297691" cy="1985252"/>
            <a:chOff x="4853365" y="1164255"/>
            <a:chExt cx="1723268" cy="1488939"/>
          </a:xfrm>
        </p:grpSpPr>
        <p:sp>
          <p:nvSpPr>
            <p:cNvPr id="28" name="橢圓 27">
              <a:extLst>
                <a:ext uri="{FF2B5EF4-FFF2-40B4-BE49-F238E27FC236}">
                  <a16:creationId xmlns:a16="http://schemas.microsoft.com/office/drawing/2014/main" id="{9C5D53FD-31F2-D2BB-E372-A8B40BC08BF3}"/>
                </a:ext>
              </a:extLst>
            </p:cNvPr>
            <p:cNvSpPr/>
            <p:nvPr/>
          </p:nvSpPr>
          <p:spPr>
            <a:xfrm>
              <a:off x="5431898" y="1164255"/>
              <a:ext cx="566203" cy="56620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altLang="zh-TW" sz="3733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endParaRPr lang="zh-TW" altLang="en-US" sz="3733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873C4247-9257-ED8F-479A-B4CA1227A045}"/>
                </a:ext>
              </a:extLst>
            </p:cNvPr>
            <p:cNvSpPr txBox="1"/>
            <p:nvPr/>
          </p:nvSpPr>
          <p:spPr>
            <a:xfrm>
              <a:off x="4853365" y="1840038"/>
              <a:ext cx="1723268" cy="813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lnSpc>
                  <a:spcPts val="4000"/>
                </a:lnSpc>
                <a:buClr>
                  <a:srgbClr val="A92D48"/>
                </a:buClr>
              </a:pPr>
              <a:r>
                <a:rPr lang="zh-TW" altLang="en-US" sz="3200" b="1" dirty="0">
                  <a:solidFill>
                    <a:prstClr val="black"/>
                  </a:solidFill>
                  <a:effectLst>
                    <a:glow rad="101600">
                      <a:prstClr val="white">
                        <a:alpha val="60000"/>
                      </a:prstClr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為什麼要考號誌判斷？</a:t>
              </a:r>
              <a:endParaRPr lang="en-US" altLang="zh-TW" sz="32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615767CC-61DA-C20D-71D6-E0E532D68C50}"/>
              </a:ext>
            </a:extLst>
          </p:cNvPr>
          <p:cNvGrpSpPr/>
          <p:nvPr/>
        </p:nvGrpSpPr>
        <p:grpSpPr>
          <a:xfrm>
            <a:off x="9601199" y="1503081"/>
            <a:ext cx="2297691" cy="1968145"/>
            <a:chOff x="7200899" y="1164255"/>
            <a:chExt cx="1723268" cy="1476109"/>
          </a:xfrm>
        </p:grpSpPr>
        <p:sp>
          <p:nvSpPr>
            <p:cNvPr id="29" name="橢圓 28">
              <a:extLst>
                <a:ext uri="{FF2B5EF4-FFF2-40B4-BE49-F238E27FC236}">
                  <a16:creationId xmlns:a16="http://schemas.microsoft.com/office/drawing/2014/main" id="{268A87BD-E5D0-ADC4-7B3A-C6292298B12E}"/>
                </a:ext>
              </a:extLst>
            </p:cNvPr>
            <p:cNvSpPr/>
            <p:nvPr/>
          </p:nvSpPr>
          <p:spPr>
            <a:xfrm>
              <a:off x="7773216" y="1164255"/>
              <a:ext cx="566203" cy="56620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altLang="zh-TW" sz="3733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</a:t>
              </a:r>
              <a:endParaRPr lang="zh-TW" altLang="en-US" sz="3733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C0CFBAF8-326A-C473-3621-C0201AC95226}"/>
                </a:ext>
              </a:extLst>
            </p:cNvPr>
            <p:cNvSpPr txBox="1"/>
            <p:nvPr/>
          </p:nvSpPr>
          <p:spPr>
            <a:xfrm>
              <a:off x="7200899" y="1827208"/>
              <a:ext cx="1723268" cy="813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lnSpc>
                  <a:spcPts val="4000"/>
                </a:lnSpc>
                <a:buClr>
                  <a:srgbClr val="A92D48"/>
                </a:buClr>
              </a:pPr>
              <a:r>
                <a:rPr lang="zh-TW" altLang="en-US" sz="3200" b="1" dirty="0">
                  <a:solidFill>
                    <a:prstClr val="black"/>
                  </a:solidFill>
                  <a:effectLst>
                    <a:glow rad="101600">
                      <a:prstClr val="white">
                        <a:alpha val="60000"/>
                      </a:prstClr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為什麼要考</a:t>
              </a:r>
              <a:r>
                <a:rPr lang="en-US" altLang="zh-TW" sz="3200" b="1" dirty="0">
                  <a:solidFill>
                    <a:prstClr val="black"/>
                  </a:solidFill>
                  <a:effectLst>
                    <a:glow rad="101600">
                      <a:prstClr val="white">
                        <a:alpha val="60000"/>
                      </a:prstClr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</a:t>
              </a:r>
              <a:r>
                <a:rPr lang="zh-TW" altLang="en-US" sz="3200" b="1" dirty="0">
                  <a:solidFill>
                    <a:prstClr val="black"/>
                  </a:solidFill>
                  <a:effectLst>
                    <a:glow rad="101600">
                      <a:prstClr val="white">
                        <a:alpha val="60000"/>
                      </a:prstClr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型騎車？</a:t>
              </a:r>
              <a:endParaRPr lang="en-US" altLang="zh-TW" sz="3200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C3D69CB3-561C-60CA-F8A5-D7B8157D8F56}"/>
              </a:ext>
            </a:extLst>
          </p:cNvPr>
          <p:cNvSpPr txBox="1"/>
          <p:nvPr/>
        </p:nvSpPr>
        <p:spPr>
          <a:xfrm>
            <a:off x="6417686" y="3601915"/>
            <a:ext cx="2501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zh-TW" altLang="en-US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知道什麼時候可以通過，才不會跟其他車輛撞在一起。</a:t>
            </a:r>
            <a:endParaRPr lang="en-US" altLang="zh-TW" sz="3733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31FADC5B-B02C-B342-47B6-882E71678905}"/>
              </a:ext>
            </a:extLst>
          </p:cNvPr>
          <p:cNvSpPr txBox="1"/>
          <p:nvPr/>
        </p:nvSpPr>
        <p:spPr>
          <a:xfrm>
            <a:off x="9417168" y="3593811"/>
            <a:ext cx="2501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zh-TW" altLang="en-US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遇到障礙物可以閃避、確認會轉彎。</a:t>
            </a:r>
            <a:endParaRPr lang="en-US" altLang="zh-TW" sz="3733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25C499BB-CD62-6554-020D-D1EC51353608}"/>
              </a:ext>
            </a:extLst>
          </p:cNvPr>
          <p:cNvSpPr txBox="1"/>
          <p:nvPr/>
        </p:nvSpPr>
        <p:spPr>
          <a:xfrm>
            <a:off x="8916170" y="161508"/>
            <a:ext cx="32758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發展活動│活動三：負責任的自行車騎士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1186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33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DnDiag">
          <a:fgClr>
            <a:srgbClr val="F4D8DE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CD0565F5-35AF-CC41-F3BD-59E07FA51134}"/>
              </a:ext>
            </a:extLst>
          </p:cNvPr>
          <p:cNvSpPr/>
          <p:nvPr/>
        </p:nvSpPr>
        <p:spPr>
          <a:xfrm>
            <a:off x="304800" y="702529"/>
            <a:ext cx="11582400" cy="5751436"/>
          </a:xfrm>
          <a:custGeom>
            <a:avLst/>
            <a:gdLst>
              <a:gd name="connsiteX0" fmla="*/ 0 w 11582400"/>
              <a:gd name="connsiteY0" fmla="*/ 0 h 5751436"/>
              <a:gd name="connsiteX1" fmla="*/ 463296 w 11582400"/>
              <a:gd name="connsiteY1" fmla="*/ 0 h 5751436"/>
              <a:gd name="connsiteX2" fmla="*/ 1274064 w 11582400"/>
              <a:gd name="connsiteY2" fmla="*/ 0 h 5751436"/>
              <a:gd name="connsiteX3" fmla="*/ 1969008 w 11582400"/>
              <a:gd name="connsiteY3" fmla="*/ 0 h 5751436"/>
              <a:gd name="connsiteX4" fmla="*/ 2432304 w 11582400"/>
              <a:gd name="connsiteY4" fmla="*/ 0 h 5751436"/>
              <a:gd name="connsiteX5" fmla="*/ 2663952 w 11582400"/>
              <a:gd name="connsiteY5" fmla="*/ 0 h 5751436"/>
              <a:gd name="connsiteX6" fmla="*/ 3127248 w 11582400"/>
              <a:gd name="connsiteY6" fmla="*/ 0 h 5751436"/>
              <a:gd name="connsiteX7" fmla="*/ 3822192 w 11582400"/>
              <a:gd name="connsiteY7" fmla="*/ 0 h 5751436"/>
              <a:gd name="connsiteX8" fmla="*/ 4632960 w 11582400"/>
              <a:gd name="connsiteY8" fmla="*/ 0 h 5751436"/>
              <a:gd name="connsiteX9" fmla="*/ 4864608 w 11582400"/>
              <a:gd name="connsiteY9" fmla="*/ 0 h 5751436"/>
              <a:gd name="connsiteX10" fmla="*/ 5096256 w 11582400"/>
              <a:gd name="connsiteY10" fmla="*/ 0 h 5751436"/>
              <a:gd name="connsiteX11" fmla="*/ 5907024 w 11582400"/>
              <a:gd name="connsiteY11" fmla="*/ 0 h 5751436"/>
              <a:gd name="connsiteX12" fmla="*/ 6138672 w 11582400"/>
              <a:gd name="connsiteY12" fmla="*/ 0 h 5751436"/>
              <a:gd name="connsiteX13" fmla="*/ 6717792 w 11582400"/>
              <a:gd name="connsiteY13" fmla="*/ 0 h 5751436"/>
              <a:gd name="connsiteX14" fmla="*/ 7065264 w 11582400"/>
              <a:gd name="connsiteY14" fmla="*/ 0 h 5751436"/>
              <a:gd name="connsiteX15" fmla="*/ 7412736 w 11582400"/>
              <a:gd name="connsiteY15" fmla="*/ 0 h 5751436"/>
              <a:gd name="connsiteX16" fmla="*/ 7760208 w 11582400"/>
              <a:gd name="connsiteY16" fmla="*/ 0 h 5751436"/>
              <a:gd name="connsiteX17" fmla="*/ 8107680 w 11582400"/>
              <a:gd name="connsiteY17" fmla="*/ 0 h 5751436"/>
              <a:gd name="connsiteX18" fmla="*/ 8570976 w 11582400"/>
              <a:gd name="connsiteY18" fmla="*/ 0 h 5751436"/>
              <a:gd name="connsiteX19" fmla="*/ 8918448 w 11582400"/>
              <a:gd name="connsiteY19" fmla="*/ 0 h 5751436"/>
              <a:gd name="connsiteX20" fmla="*/ 9381744 w 11582400"/>
              <a:gd name="connsiteY20" fmla="*/ 0 h 5751436"/>
              <a:gd name="connsiteX21" fmla="*/ 10076688 w 11582400"/>
              <a:gd name="connsiteY21" fmla="*/ 0 h 5751436"/>
              <a:gd name="connsiteX22" fmla="*/ 10424160 w 11582400"/>
              <a:gd name="connsiteY22" fmla="*/ 0 h 5751436"/>
              <a:gd name="connsiteX23" fmla="*/ 10655808 w 11582400"/>
              <a:gd name="connsiteY23" fmla="*/ 0 h 5751436"/>
              <a:gd name="connsiteX24" fmla="*/ 11582400 w 11582400"/>
              <a:gd name="connsiteY24" fmla="*/ 0 h 5751436"/>
              <a:gd name="connsiteX25" fmla="*/ 11582400 w 11582400"/>
              <a:gd name="connsiteY25" fmla="*/ 402601 h 5751436"/>
              <a:gd name="connsiteX26" fmla="*/ 11582400 w 11582400"/>
              <a:gd name="connsiteY26" fmla="*/ 805201 h 5751436"/>
              <a:gd name="connsiteX27" fmla="*/ 11582400 w 11582400"/>
              <a:gd name="connsiteY27" fmla="*/ 1265316 h 5751436"/>
              <a:gd name="connsiteX28" fmla="*/ 11582400 w 11582400"/>
              <a:gd name="connsiteY28" fmla="*/ 1840460 h 5751436"/>
              <a:gd name="connsiteX29" fmla="*/ 11582400 w 11582400"/>
              <a:gd name="connsiteY29" fmla="*/ 2473117 h 5751436"/>
              <a:gd name="connsiteX30" fmla="*/ 11582400 w 11582400"/>
              <a:gd name="connsiteY30" fmla="*/ 2990747 h 5751436"/>
              <a:gd name="connsiteX31" fmla="*/ 11582400 w 11582400"/>
              <a:gd name="connsiteY31" fmla="*/ 3450862 h 5751436"/>
              <a:gd name="connsiteX32" fmla="*/ 11582400 w 11582400"/>
              <a:gd name="connsiteY32" fmla="*/ 3910976 h 5751436"/>
              <a:gd name="connsiteX33" fmla="*/ 11582400 w 11582400"/>
              <a:gd name="connsiteY33" fmla="*/ 4543634 h 5751436"/>
              <a:gd name="connsiteX34" fmla="*/ 11582400 w 11582400"/>
              <a:gd name="connsiteY34" fmla="*/ 4946235 h 5751436"/>
              <a:gd name="connsiteX35" fmla="*/ 11582400 w 11582400"/>
              <a:gd name="connsiteY35" fmla="*/ 5751436 h 5751436"/>
              <a:gd name="connsiteX36" fmla="*/ 11003280 w 11582400"/>
              <a:gd name="connsiteY36" fmla="*/ 5751436 h 5751436"/>
              <a:gd name="connsiteX37" fmla="*/ 10192512 w 11582400"/>
              <a:gd name="connsiteY37" fmla="*/ 5751436 h 5751436"/>
              <a:gd name="connsiteX38" fmla="*/ 9613392 w 11582400"/>
              <a:gd name="connsiteY38" fmla="*/ 5751436 h 5751436"/>
              <a:gd name="connsiteX39" fmla="*/ 9381744 w 11582400"/>
              <a:gd name="connsiteY39" fmla="*/ 5751436 h 5751436"/>
              <a:gd name="connsiteX40" fmla="*/ 9150096 w 11582400"/>
              <a:gd name="connsiteY40" fmla="*/ 5751436 h 5751436"/>
              <a:gd name="connsiteX41" fmla="*/ 8339328 w 11582400"/>
              <a:gd name="connsiteY41" fmla="*/ 5751436 h 5751436"/>
              <a:gd name="connsiteX42" fmla="*/ 7876032 w 11582400"/>
              <a:gd name="connsiteY42" fmla="*/ 5751436 h 5751436"/>
              <a:gd name="connsiteX43" fmla="*/ 7065264 w 11582400"/>
              <a:gd name="connsiteY43" fmla="*/ 5751436 h 5751436"/>
              <a:gd name="connsiteX44" fmla="*/ 6486144 w 11582400"/>
              <a:gd name="connsiteY44" fmla="*/ 5751436 h 5751436"/>
              <a:gd name="connsiteX45" fmla="*/ 6254496 w 11582400"/>
              <a:gd name="connsiteY45" fmla="*/ 5751436 h 5751436"/>
              <a:gd name="connsiteX46" fmla="*/ 5907024 w 11582400"/>
              <a:gd name="connsiteY46" fmla="*/ 5751436 h 5751436"/>
              <a:gd name="connsiteX47" fmla="*/ 5443728 w 11582400"/>
              <a:gd name="connsiteY47" fmla="*/ 5751436 h 5751436"/>
              <a:gd name="connsiteX48" fmla="*/ 4748784 w 11582400"/>
              <a:gd name="connsiteY48" fmla="*/ 5751436 h 5751436"/>
              <a:gd name="connsiteX49" fmla="*/ 4053840 w 11582400"/>
              <a:gd name="connsiteY49" fmla="*/ 5751436 h 5751436"/>
              <a:gd name="connsiteX50" fmla="*/ 3474720 w 11582400"/>
              <a:gd name="connsiteY50" fmla="*/ 5751436 h 5751436"/>
              <a:gd name="connsiteX51" fmla="*/ 3011424 w 11582400"/>
              <a:gd name="connsiteY51" fmla="*/ 5751436 h 5751436"/>
              <a:gd name="connsiteX52" fmla="*/ 2200656 w 11582400"/>
              <a:gd name="connsiteY52" fmla="*/ 5751436 h 5751436"/>
              <a:gd name="connsiteX53" fmla="*/ 1621536 w 11582400"/>
              <a:gd name="connsiteY53" fmla="*/ 5751436 h 5751436"/>
              <a:gd name="connsiteX54" fmla="*/ 1274064 w 11582400"/>
              <a:gd name="connsiteY54" fmla="*/ 5751436 h 5751436"/>
              <a:gd name="connsiteX55" fmla="*/ 926592 w 11582400"/>
              <a:gd name="connsiteY55" fmla="*/ 5751436 h 5751436"/>
              <a:gd name="connsiteX56" fmla="*/ 694944 w 11582400"/>
              <a:gd name="connsiteY56" fmla="*/ 5751436 h 5751436"/>
              <a:gd name="connsiteX57" fmla="*/ 0 w 11582400"/>
              <a:gd name="connsiteY57" fmla="*/ 5751436 h 5751436"/>
              <a:gd name="connsiteX58" fmla="*/ 0 w 11582400"/>
              <a:gd name="connsiteY58" fmla="*/ 5291321 h 5751436"/>
              <a:gd name="connsiteX59" fmla="*/ 0 w 11582400"/>
              <a:gd name="connsiteY59" fmla="*/ 4831206 h 5751436"/>
              <a:gd name="connsiteX60" fmla="*/ 0 w 11582400"/>
              <a:gd name="connsiteY60" fmla="*/ 4198548 h 5751436"/>
              <a:gd name="connsiteX61" fmla="*/ 0 w 11582400"/>
              <a:gd name="connsiteY61" fmla="*/ 3565890 h 5751436"/>
              <a:gd name="connsiteX62" fmla="*/ 0 w 11582400"/>
              <a:gd name="connsiteY62" fmla="*/ 2933232 h 5751436"/>
              <a:gd name="connsiteX63" fmla="*/ 0 w 11582400"/>
              <a:gd name="connsiteY63" fmla="*/ 2530632 h 5751436"/>
              <a:gd name="connsiteX64" fmla="*/ 0 w 11582400"/>
              <a:gd name="connsiteY64" fmla="*/ 2070517 h 5751436"/>
              <a:gd name="connsiteX65" fmla="*/ 0 w 11582400"/>
              <a:gd name="connsiteY65" fmla="*/ 1437859 h 5751436"/>
              <a:gd name="connsiteX66" fmla="*/ 0 w 11582400"/>
              <a:gd name="connsiteY66" fmla="*/ 747687 h 5751436"/>
              <a:gd name="connsiteX67" fmla="*/ 0 w 11582400"/>
              <a:gd name="connsiteY67" fmla="*/ 0 h 5751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1582400" h="5751436" fill="none" extrusionOk="0">
                <a:moveTo>
                  <a:pt x="0" y="0"/>
                </a:moveTo>
                <a:cubicBezTo>
                  <a:pt x="175319" y="-19372"/>
                  <a:pt x="320265" y="17588"/>
                  <a:pt x="463296" y="0"/>
                </a:cubicBezTo>
                <a:cubicBezTo>
                  <a:pt x="606327" y="-17588"/>
                  <a:pt x="919592" y="88472"/>
                  <a:pt x="1274064" y="0"/>
                </a:cubicBezTo>
                <a:cubicBezTo>
                  <a:pt x="1628536" y="-88472"/>
                  <a:pt x="1773499" y="408"/>
                  <a:pt x="1969008" y="0"/>
                </a:cubicBezTo>
                <a:cubicBezTo>
                  <a:pt x="2164517" y="-408"/>
                  <a:pt x="2279496" y="27318"/>
                  <a:pt x="2432304" y="0"/>
                </a:cubicBezTo>
                <a:cubicBezTo>
                  <a:pt x="2585112" y="-27318"/>
                  <a:pt x="2605414" y="23736"/>
                  <a:pt x="2663952" y="0"/>
                </a:cubicBezTo>
                <a:cubicBezTo>
                  <a:pt x="2722490" y="-23736"/>
                  <a:pt x="2935642" y="42225"/>
                  <a:pt x="3127248" y="0"/>
                </a:cubicBezTo>
                <a:cubicBezTo>
                  <a:pt x="3318854" y="-42225"/>
                  <a:pt x="3478985" y="70596"/>
                  <a:pt x="3822192" y="0"/>
                </a:cubicBezTo>
                <a:cubicBezTo>
                  <a:pt x="4165399" y="-70596"/>
                  <a:pt x="4437460" y="14821"/>
                  <a:pt x="4632960" y="0"/>
                </a:cubicBezTo>
                <a:cubicBezTo>
                  <a:pt x="4828460" y="-14821"/>
                  <a:pt x="4763999" y="6582"/>
                  <a:pt x="4864608" y="0"/>
                </a:cubicBezTo>
                <a:cubicBezTo>
                  <a:pt x="4965217" y="-6582"/>
                  <a:pt x="5037104" y="17019"/>
                  <a:pt x="5096256" y="0"/>
                </a:cubicBezTo>
                <a:cubicBezTo>
                  <a:pt x="5155408" y="-17019"/>
                  <a:pt x="5614153" y="93639"/>
                  <a:pt x="5907024" y="0"/>
                </a:cubicBezTo>
                <a:cubicBezTo>
                  <a:pt x="6199895" y="-93639"/>
                  <a:pt x="6092016" y="19389"/>
                  <a:pt x="6138672" y="0"/>
                </a:cubicBezTo>
                <a:cubicBezTo>
                  <a:pt x="6185328" y="-19389"/>
                  <a:pt x="6501882" y="24856"/>
                  <a:pt x="6717792" y="0"/>
                </a:cubicBezTo>
                <a:cubicBezTo>
                  <a:pt x="6933702" y="-24856"/>
                  <a:pt x="6903709" y="25633"/>
                  <a:pt x="7065264" y="0"/>
                </a:cubicBezTo>
                <a:cubicBezTo>
                  <a:pt x="7226819" y="-25633"/>
                  <a:pt x="7334925" y="27707"/>
                  <a:pt x="7412736" y="0"/>
                </a:cubicBezTo>
                <a:cubicBezTo>
                  <a:pt x="7490547" y="-27707"/>
                  <a:pt x="7604644" y="12915"/>
                  <a:pt x="7760208" y="0"/>
                </a:cubicBezTo>
                <a:cubicBezTo>
                  <a:pt x="7915772" y="-12915"/>
                  <a:pt x="8001665" y="21986"/>
                  <a:pt x="8107680" y="0"/>
                </a:cubicBezTo>
                <a:cubicBezTo>
                  <a:pt x="8213695" y="-21986"/>
                  <a:pt x="8368419" y="30823"/>
                  <a:pt x="8570976" y="0"/>
                </a:cubicBezTo>
                <a:cubicBezTo>
                  <a:pt x="8773533" y="-30823"/>
                  <a:pt x="8839980" y="7229"/>
                  <a:pt x="8918448" y="0"/>
                </a:cubicBezTo>
                <a:cubicBezTo>
                  <a:pt x="8996916" y="-7229"/>
                  <a:pt x="9273469" y="5811"/>
                  <a:pt x="9381744" y="0"/>
                </a:cubicBezTo>
                <a:cubicBezTo>
                  <a:pt x="9490019" y="-5811"/>
                  <a:pt x="9919239" y="13765"/>
                  <a:pt x="10076688" y="0"/>
                </a:cubicBezTo>
                <a:cubicBezTo>
                  <a:pt x="10234137" y="-13765"/>
                  <a:pt x="10261076" y="23736"/>
                  <a:pt x="10424160" y="0"/>
                </a:cubicBezTo>
                <a:cubicBezTo>
                  <a:pt x="10587244" y="-23736"/>
                  <a:pt x="10578593" y="17217"/>
                  <a:pt x="10655808" y="0"/>
                </a:cubicBezTo>
                <a:cubicBezTo>
                  <a:pt x="10733023" y="-17217"/>
                  <a:pt x="11179670" y="6376"/>
                  <a:pt x="11582400" y="0"/>
                </a:cubicBezTo>
                <a:cubicBezTo>
                  <a:pt x="11602098" y="89535"/>
                  <a:pt x="11562028" y="275926"/>
                  <a:pt x="11582400" y="402601"/>
                </a:cubicBezTo>
                <a:cubicBezTo>
                  <a:pt x="11602772" y="529276"/>
                  <a:pt x="11538291" y="721471"/>
                  <a:pt x="11582400" y="805201"/>
                </a:cubicBezTo>
                <a:cubicBezTo>
                  <a:pt x="11626509" y="888931"/>
                  <a:pt x="11569408" y="1156612"/>
                  <a:pt x="11582400" y="1265316"/>
                </a:cubicBezTo>
                <a:cubicBezTo>
                  <a:pt x="11595392" y="1374021"/>
                  <a:pt x="11521640" y="1613799"/>
                  <a:pt x="11582400" y="1840460"/>
                </a:cubicBezTo>
                <a:cubicBezTo>
                  <a:pt x="11643160" y="2067121"/>
                  <a:pt x="11539616" y="2315155"/>
                  <a:pt x="11582400" y="2473117"/>
                </a:cubicBezTo>
                <a:cubicBezTo>
                  <a:pt x="11625184" y="2631079"/>
                  <a:pt x="11523798" y="2826105"/>
                  <a:pt x="11582400" y="2990747"/>
                </a:cubicBezTo>
                <a:cubicBezTo>
                  <a:pt x="11641002" y="3155389"/>
                  <a:pt x="11539790" y="3296833"/>
                  <a:pt x="11582400" y="3450862"/>
                </a:cubicBezTo>
                <a:cubicBezTo>
                  <a:pt x="11625010" y="3604891"/>
                  <a:pt x="11538579" y="3762726"/>
                  <a:pt x="11582400" y="3910976"/>
                </a:cubicBezTo>
                <a:cubicBezTo>
                  <a:pt x="11626221" y="4059226"/>
                  <a:pt x="11518181" y="4284586"/>
                  <a:pt x="11582400" y="4543634"/>
                </a:cubicBezTo>
                <a:cubicBezTo>
                  <a:pt x="11646619" y="4802682"/>
                  <a:pt x="11574258" y="4814753"/>
                  <a:pt x="11582400" y="4946235"/>
                </a:cubicBezTo>
                <a:cubicBezTo>
                  <a:pt x="11590542" y="5077717"/>
                  <a:pt x="11516775" y="5396582"/>
                  <a:pt x="11582400" y="5751436"/>
                </a:cubicBezTo>
                <a:cubicBezTo>
                  <a:pt x="11455717" y="5798506"/>
                  <a:pt x="11191872" y="5720934"/>
                  <a:pt x="11003280" y="5751436"/>
                </a:cubicBezTo>
                <a:cubicBezTo>
                  <a:pt x="10814688" y="5781938"/>
                  <a:pt x="10442074" y="5703293"/>
                  <a:pt x="10192512" y="5751436"/>
                </a:cubicBezTo>
                <a:cubicBezTo>
                  <a:pt x="9942950" y="5799579"/>
                  <a:pt x="9822937" y="5688114"/>
                  <a:pt x="9613392" y="5751436"/>
                </a:cubicBezTo>
                <a:cubicBezTo>
                  <a:pt x="9403847" y="5814758"/>
                  <a:pt x="9471424" y="5724434"/>
                  <a:pt x="9381744" y="5751436"/>
                </a:cubicBezTo>
                <a:cubicBezTo>
                  <a:pt x="9292064" y="5778438"/>
                  <a:pt x="9201014" y="5751012"/>
                  <a:pt x="9150096" y="5751436"/>
                </a:cubicBezTo>
                <a:cubicBezTo>
                  <a:pt x="9099178" y="5751860"/>
                  <a:pt x="8565406" y="5698193"/>
                  <a:pt x="8339328" y="5751436"/>
                </a:cubicBezTo>
                <a:cubicBezTo>
                  <a:pt x="8113250" y="5804679"/>
                  <a:pt x="8077284" y="5740457"/>
                  <a:pt x="7876032" y="5751436"/>
                </a:cubicBezTo>
                <a:cubicBezTo>
                  <a:pt x="7674780" y="5762415"/>
                  <a:pt x="7384506" y="5678701"/>
                  <a:pt x="7065264" y="5751436"/>
                </a:cubicBezTo>
                <a:cubicBezTo>
                  <a:pt x="6746022" y="5824171"/>
                  <a:pt x="6685778" y="5741257"/>
                  <a:pt x="6486144" y="5751436"/>
                </a:cubicBezTo>
                <a:cubicBezTo>
                  <a:pt x="6286510" y="5761615"/>
                  <a:pt x="6353144" y="5737413"/>
                  <a:pt x="6254496" y="5751436"/>
                </a:cubicBezTo>
                <a:cubicBezTo>
                  <a:pt x="6155848" y="5765459"/>
                  <a:pt x="6026007" y="5720091"/>
                  <a:pt x="5907024" y="5751436"/>
                </a:cubicBezTo>
                <a:cubicBezTo>
                  <a:pt x="5788041" y="5782781"/>
                  <a:pt x="5552355" y="5716964"/>
                  <a:pt x="5443728" y="5751436"/>
                </a:cubicBezTo>
                <a:cubicBezTo>
                  <a:pt x="5335101" y="5785908"/>
                  <a:pt x="5056622" y="5673697"/>
                  <a:pt x="4748784" y="5751436"/>
                </a:cubicBezTo>
                <a:cubicBezTo>
                  <a:pt x="4440946" y="5829175"/>
                  <a:pt x="4271054" y="5743760"/>
                  <a:pt x="4053840" y="5751436"/>
                </a:cubicBezTo>
                <a:cubicBezTo>
                  <a:pt x="3836626" y="5759112"/>
                  <a:pt x="3663481" y="5718728"/>
                  <a:pt x="3474720" y="5751436"/>
                </a:cubicBezTo>
                <a:cubicBezTo>
                  <a:pt x="3285959" y="5784144"/>
                  <a:pt x="3232327" y="5707017"/>
                  <a:pt x="3011424" y="5751436"/>
                </a:cubicBezTo>
                <a:cubicBezTo>
                  <a:pt x="2790521" y="5795855"/>
                  <a:pt x="2503071" y="5729633"/>
                  <a:pt x="2200656" y="5751436"/>
                </a:cubicBezTo>
                <a:cubicBezTo>
                  <a:pt x="1898241" y="5773239"/>
                  <a:pt x="1755049" y="5749173"/>
                  <a:pt x="1621536" y="5751436"/>
                </a:cubicBezTo>
                <a:cubicBezTo>
                  <a:pt x="1488023" y="5753699"/>
                  <a:pt x="1358488" y="5745603"/>
                  <a:pt x="1274064" y="5751436"/>
                </a:cubicBezTo>
                <a:cubicBezTo>
                  <a:pt x="1189640" y="5757269"/>
                  <a:pt x="1061851" y="5710227"/>
                  <a:pt x="926592" y="5751436"/>
                </a:cubicBezTo>
                <a:cubicBezTo>
                  <a:pt x="791333" y="5792645"/>
                  <a:pt x="760787" y="5729393"/>
                  <a:pt x="694944" y="5751436"/>
                </a:cubicBezTo>
                <a:cubicBezTo>
                  <a:pt x="629101" y="5773479"/>
                  <a:pt x="262728" y="5695265"/>
                  <a:pt x="0" y="5751436"/>
                </a:cubicBezTo>
                <a:cubicBezTo>
                  <a:pt x="-31522" y="5623596"/>
                  <a:pt x="13908" y="5503156"/>
                  <a:pt x="0" y="5291321"/>
                </a:cubicBezTo>
                <a:cubicBezTo>
                  <a:pt x="-13908" y="5079487"/>
                  <a:pt x="45428" y="5009046"/>
                  <a:pt x="0" y="4831206"/>
                </a:cubicBezTo>
                <a:cubicBezTo>
                  <a:pt x="-45428" y="4653366"/>
                  <a:pt x="71891" y="4435370"/>
                  <a:pt x="0" y="4198548"/>
                </a:cubicBezTo>
                <a:cubicBezTo>
                  <a:pt x="-71891" y="3961726"/>
                  <a:pt x="51777" y="3829780"/>
                  <a:pt x="0" y="3565890"/>
                </a:cubicBezTo>
                <a:cubicBezTo>
                  <a:pt x="-51777" y="3302000"/>
                  <a:pt x="22038" y="3147020"/>
                  <a:pt x="0" y="2933232"/>
                </a:cubicBezTo>
                <a:cubicBezTo>
                  <a:pt x="-22038" y="2719444"/>
                  <a:pt x="23040" y="2617389"/>
                  <a:pt x="0" y="2530632"/>
                </a:cubicBezTo>
                <a:cubicBezTo>
                  <a:pt x="-23040" y="2443875"/>
                  <a:pt x="29570" y="2230729"/>
                  <a:pt x="0" y="2070517"/>
                </a:cubicBezTo>
                <a:cubicBezTo>
                  <a:pt x="-29570" y="1910306"/>
                  <a:pt x="33268" y="1590469"/>
                  <a:pt x="0" y="1437859"/>
                </a:cubicBezTo>
                <a:cubicBezTo>
                  <a:pt x="-33268" y="1285249"/>
                  <a:pt x="35683" y="901829"/>
                  <a:pt x="0" y="747687"/>
                </a:cubicBezTo>
                <a:cubicBezTo>
                  <a:pt x="-35683" y="593545"/>
                  <a:pt x="64981" y="276741"/>
                  <a:pt x="0" y="0"/>
                </a:cubicBezTo>
                <a:close/>
              </a:path>
              <a:path w="11582400" h="5751436" stroke="0" extrusionOk="0">
                <a:moveTo>
                  <a:pt x="0" y="0"/>
                </a:moveTo>
                <a:cubicBezTo>
                  <a:pt x="129870" y="-27241"/>
                  <a:pt x="319419" y="12008"/>
                  <a:pt x="463296" y="0"/>
                </a:cubicBezTo>
                <a:cubicBezTo>
                  <a:pt x="607173" y="-12008"/>
                  <a:pt x="623530" y="3825"/>
                  <a:pt x="694944" y="0"/>
                </a:cubicBezTo>
                <a:cubicBezTo>
                  <a:pt x="766358" y="-3825"/>
                  <a:pt x="1160528" y="47790"/>
                  <a:pt x="1505712" y="0"/>
                </a:cubicBezTo>
                <a:cubicBezTo>
                  <a:pt x="1850896" y="-47790"/>
                  <a:pt x="1794717" y="15473"/>
                  <a:pt x="1969008" y="0"/>
                </a:cubicBezTo>
                <a:cubicBezTo>
                  <a:pt x="2143299" y="-15473"/>
                  <a:pt x="2281126" y="34150"/>
                  <a:pt x="2432304" y="0"/>
                </a:cubicBezTo>
                <a:cubicBezTo>
                  <a:pt x="2583482" y="-34150"/>
                  <a:pt x="3055191" y="34097"/>
                  <a:pt x="3243072" y="0"/>
                </a:cubicBezTo>
                <a:cubicBezTo>
                  <a:pt x="3430953" y="-34097"/>
                  <a:pt x="3480732" y="1081"/>
                  <a:pt x="3590544" y="0"/>
                </a:cubicBezTo>
                <a:cubicBezTo>
                  <a:pt x="3700356" y="-1081"/>
                  <a:pt x="3995993" y="15334"/>
                  <a:pt x="4401312" y="0"/>
                </a:cubicBezTo>
                <a:cubicBezTo>
                  <a:pt x="4806631" y="-15334"/>
                  <a:pt x="4956830" y="31955"/>
                  <a:pt x="5212080" y="0"/>
                </a:cubicBezTo>
                <a:cubicBezTo>
                  <a:pt x="5467330" y="-31955"/>
                  <a:pt x="5666241" y="38979"/>
                  <a:pt x="5791200" y="0"/>
                </a:cubicBezTo>
                <a:cubicBezTo>
                  <a:pt x="5916159" y="-38979"/>
                  <a:pt x="6284034" y="45911"/>
                  <a:pt x="6601968" y="0"/>
                </a:cubicBezTo>
                <a:cubicBezTo>
                  <a:pt x="6919902" y="-45911"/>
                  <a:pt x="6916660" y="53572"/>
                  <a:pt x="7065264" y="0"/>
                </a:cubicBezTo>
                <a:cubicBezTo>
                  <a:pt x="7213868" y="-53572"/>
                  <a:pt x="7314392" y="35140"/>
                  <a:pt x="7528560" y="0"/>
                </a:cubicBezTo>
                <a:cubicBezTo>
                  <a:pt x="7742728" y="-35140"/>
                  <a:pt x="7942695" y="57247"/>
                  <a:pt x="8223504" y="0"/>
                </a:cubicBezTo>
                <a:cubicBezTo>
                  <a:pt x="8504313" y="-57247"/>
                  <a:pt x="8479783" y="4683"/>
                  <a:pt x="8686800" y="0"/>
                </a:cubicBezTo>
                <a:cubicBezTo>
                  <a:pt x="8893817" y="-4683"/>
                  <a:pt x="9145337" y="59676"/>
                  <a:pt x="9497568" y="0"/>
                </a:cubicBezTo>
                <a:cubicBezTo>
                  <a:pt x="9849799" y="-59676"/>
                  <a:pt x="10062642" y="17415"/>
                  <a:pt x="10308336" y="0"/>
                </a:cubicBezTo>
                <a:cubicBezTo>
                  <a:pt x="10554030" y="-17415"/>
                  <a:pt x="10679353" y="45383"/>
                  <a:pt x="10887456" y="0"/>
                </a:cubicBezTo>
                <a:cubicBezTo>
                  <a:pt x="11095559" y="-45383"/>
                  <a:pt x="11332655" y="19169"/>
                  <a:pt x="11582400" y="0"/>
                </a:cubicBezTo>
                <a:cubicBezTo>
                  <a:pt x="11624191" y="137924"/>
                  <a:pt x="11559949" y="307038"/>
                  <a:pt x="11582400" y="402601"/>
                </a:cubicBezTo>
                <a:cubicBezTo>
                  <a:pt x="11604851" y="498164"/>
                  <a:pt x="11580853" y="660603"/>
                  <a:pt x="11582400" y="862715"/>
                </a:cubicBezTo>
                <a:cubicBezTo>
                  <a:pt x="11583947" y="1064827"/>
                  <a:pt x="11514591" y="1299367"/>
                  <a:pt x="11582400" y="1495373"/>
                </a:cubicBezTo>
                <a:cubicBezTo>
                  <a:pt x="11650209" y="1691379"/>
                  <a:pt x="11576464" y="1863445"/>
                  <a:pt x="11582400" y="2013003"/>
                </a:cubicBezTo>
                <a:cubicBezTo>
                  <a:pt x="11588336" y="2162561"/>
                  <a:pt x="11543800" y="2247216"/>
                  <a:pt x="11582400" y="2473117"/>
                </a:cubicBezTo>
                <a:cubicBezTo>
                  <a:pt x="11621000" y="2699018"/>
                  <a:pt x="11510058" y="2851347"/>
                  <a:pt x="11582400" y="3105775"/>
                </a:cubicBezTo>
                <a:cubicBezTo>
                  <a:pt x="11654742" y="3360203"/>
                  <a:pt x="11573160" y="3403722"/>
                  <a:pt x="11582400" y="3680919"/>
                </a:cubicBezTo>
                <a:cubicBezTo>
                  <a:pt x="11591640" y="3958116"/>
                  <a:pt x="11577493" y="4109298"/>
                  <a:pt x="11582400" y="4256063"/>
                </a:cubicBezTo>
                <a:cubicBezTo>
                  <a:pt x="11587307" y="4402828"/>
                  <a:pt x="11517083" y="4743303"/>
                  <a:pt x="11582400" y="4946235"/>
                </a:cubicBezTo>
                <a:cubicBezTo>
                  <a:pt x="11647717" y="5149167"/>
                  <a:pt x="11488182" y="5483397"/>
                  <a:pt x="11582400" y="5751436"/>
                </a:cubicBezTo>
                <a:cubicBezTo>
                  <a:pt x="11507320" y="5756983"/>
                  <a:pt x="11400260" y="5745763"/>
                  <a:pt x="11350752" y="5751436"/>
                </a:cubicBezTo>
                <a:cubicBezTo>
                  <a:pt x="11301244" y="5757109"/>
                  <a:pt x="10915501" y="5726300"/>
                  <a:pt x="10655808" y="5751436"/>
                </a:cubicBezTo>
                <a:cubicBezTo>
                  <a:pt x="10396115" y="5776572"/>
                  <a:pt x="10495169" y="5736910"/>
                  <a:pt x="10424160" y="5751436"/>
                </a:cubicBezTo>
                <a:cubicBezTo>
                  <a:pt x="10353151" y="5765962"/>
                  <a:pt x="9873412" y="5688332"/>
                  <a:pt x="9729216" y="5751436"/>
                </a:cubicBezTo>
                <a:cubicBezTo>
                  <a:pt x="9585020" y="5814540"/>
                  <a:pt x="9471006" y="5729445"/>
                  <a:pt x="9381744" y="5751436"/>
                </a:cubicBezTo>
                <a:cubicBezTo>
                  <a:pt x="9292482" y="5773427"/>
                  <a:pt x="9227467" y="5747315"/>
                  <a:pt x="9150096" y="5751436"/>
                </a:cubicBezTo>
                <a:cubicBezTo>
                  <a:pt x="9072725" y="5755557"/>
                  <a:pt x="8974218" y="5735362"/>
                  <a:pt x="8802624" y="5751436"/>
                </a:cubicBezTo>
                <a:cubicBezTo>
                  <a:pt x="8631030" y="5767510"/>
                  <a:pt x="8303125" y="5683640"/>
                  <a:pt x="8107680" y="5751436"/>
                </a:cubicBezTo>
                <a:cubicBezTo>
                  <a:pt x="7912235" y="5819232"/>
                  <a:pt x="7932061" y="5712432"/>
                  <a:pt x="7760208" y="5751436"/>
                </a:cubicBezTo>
                <a:cubicBezTo>
                  <a:pt x="7588355" y="5790440"/>
                  <a:pt x="7609409" y="5742263"/>
                  <a:pt x="7528560" y="5751436"/>
                </a:cubicBezTo>
                <a:cubicBezTo>
                  <a:pt x="7447711" y="5760609"/>
                  <a:pt x="7301242" y="5730192"/>
                  <a:pt x="7181088" y="5751436"/>
                </a:cubicBezTo>
                <a:cubicBezTo>
                  <a:pt x="7060934" y="5772680"/>
                  <a:pt x="6895085" y="5740117"/>
                  <a:pt x="6717792" y="5751436"/>
                </a:cubicBezTo>
                <a:cubicBezTo>
                  <a:pt x="6540499" y="5762755"/>
                  <a:pt x="6306072" y="5682436"/>
                  <a:pt x="6138672" y="5751436"/>
                </a:cubicBezTo>
                <a:cubicBezTo>
                  <a:pt x="5971272" y="5820436"/>
                  <a:pt x="5960826" y="5726414"/>
                  <a:pt x="5791200" y="5751436"/>
                </a:cubicBezTo>
                <a:cubicBezTo>
                  <a:pt x="5621574" y="5776458"/>
                  <a:pt x="5312962" y="5656180"/>
                  <a:pt x="4980432" y="5751436"/>
                </a:cubicBezTo>
                <a:cubicBezTo>
                  <a:pt x="4647902" y="5846692"/>
                  <a:pt x="4600179" y="5692819"/>
                  <a:pt x="4401312" y="5751436"/>
                </a:cubicBezTo>
                <a:cubicBezTo>
                  <a:pt x="4202445" y="5810053"/>
                  <a:pt x="3882312" y="5661808"/>
                  <a:pt x="3590544" y="5751436"/>
                </a:cubicBezTo>
                <a:cubicBezTo>
                  <a:pt x="3298776" y="5841064"/>
                  <a:pt x="3187804" y="5727571"/>
                  <a:pt x="2895600" y="5751436"/>
                </a:cubicBezTo>
                <a:cubicBezTo>
                  <a:pt x="2603396" y="5775301"/>
                  <a:pt x="2554238" y="5711701"/>
                  <a:pt x="2432304" y="5751436"/>
                </a:cubicBezTo>
                <a:cubicBezTo>
                  <a:pt x="2310370" y="5791171"/>
                  <a:pt x="2006717" y="5674755"/>
                  <a:pt x="1737360" y="5751436"/>
                </a:cubicBezTo>
                <a:cubicBezTo>
                  <a:pt x="1468003" y="5828117"/>
                  <a:pt x="1471284" y="5749692"/>
                  <a:pt x="1389888" y="5751436"/>
                </a:cubicBezTo>
                <a:cubicBezTo>
                  <a:pt x="1308492" y="5753180"/>
                  <a:pt x="1011835" y="5694709"/>
                  <a:pt x="810768" y="5751436"/>
                </a:cubicBezTo>
                <a:cubicBezTo>
                  <a:pt x="609701" y="5808163"/>
                  <a:pt x="626808" y="5747673"/>
                  <a:pt x="579120" y="5751436"/>
                </a:cubicBezTo>
                <a:cubicBezTo>
                  <a:pt x="531432" y="5755199"/>
                  <a:pt x="126860" y="5718982"/>
                  <a:pt x="0" y="5751436"/>
                </a:cubicBezTo>
                <a:cubicBezTo>
                  <a:pt x="-20315" y="5551189"/>
                  <a:pt x="45081" y="5426217"/>
                  <a:pt x="0" y="5176292"/>
                </a:cubicBezTo>
                <a:cubicBezTo>
                  <a:pt x="-45081" y="4926367"/>
                  <a:pt x="31148" y="4698658"/>
                  <a:pt x="0" y="4543634"/>
                </a:cubicBezTo>
                <a:cubicBezTo>
                  <a:pt x="-31148" y="4388610"/>
                  <a:pt x="42065" y="4055507"/>
                  <a:pt x="0" y="3910976"/>
                </a:cubicBezTo>
                <a:cubicBezTo>
                  <a:pt x="-42065" y="3766445"/>
                  <a:pt x="24607" y="3601456"/>
                  <a:pt x="0" y="3450862"/>
                </a:cubicBezTo>
                <a:cubicBezTo>
                  <a:pt x="-24607" y="3300268"/>
                  <a:pt x="1647" y="3061308"/>
                  <a:pt x="0" y="2760689"/>
                </a:cubicBezTo>
                <a:cubicBezTo>
                  <a:pt x="-1647" y="2460070"/>
                  <a:pt x="55419" y="2331315"/>
                  <a:pt x="0" y="2185546"/>
                </a:cubicBezTo>
                <a:cubicBezTo>
                  <a:pt x="-55419" y="2039777"/>
                  <a:pt x="47814" y="1874616"/>
                  <a:pt x="0" y="1782945"/>
                </a:cubicBezTo>
                <a:cubicBezTo>
                  <a:pt x="-47814" y="1691274"/>
                  <a:pt x="67251" y="1477744"/>
                  <a:pt x="0" y="1207802"/>
                </a:cubicBezTo>
                <a:cubicBezTo>
                  <a:pt x="-67251" y="937860"/>
                  <a:pt x="57017" y="851473"/>
                  <a:pt x="0" y="690172"/>
                </a:cubicBezTo>
                <a:cubicBezTo>
                  <a:pt x="-57017" y="528871"/>
                  <a:pt x="42033" y="32140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91273E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DF2D4FEE-1442-964E-447C-3D162E935DC3}"/>
              </a:ext>
            </a:extLst>
          </p:cNvPr>
          <p:cNvSpPr/>
          <p:nvPr/>
        </p:nvSpPr>
        <p:spPr>
          <a:xfrm>
            <a:off x="4793513" y="361638"/>
            <a:ext cx="2604977" cy="776177"/>
          </a:xfrm>
          <a:prstGeom prst="roundRect">
            <a:avLst/>
          </a:prstGeom>
          <a:solidFill>
            <a:srgbClr val="91273E"/>
          </a:solidFill>
          <a:ln>
            <a:noFill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zh-TW" altLang="en-US" sz="32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教學提醒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FAA1419-EBC4-C6F2-2FAE-4FA61007A823}"/>
              </a:ext>
            </a:extLst>
          </p:cNvPr>
          <p:cNvSpPr/>
          <p:nvPr/>
        </p:nvSpPr>
        <p:spPr>
          <a:xfrm>
            <a:off x="763078" y="2388166"/>
            <a:ext cx="10621925" cy="7761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891" indent="-342891" defTabSz="914377">
              <a:buFont typeface="+mj-lt"/>
              <a:buAutoNum type="arabicPeriod" startAt="2"/>
            </a:pP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本模組「追風安全俠」為中年級自行車主題課程，共規畫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3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節課，包含：負責任，保平安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(1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節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)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、能安心，才開心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(1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節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)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，以及守規則、自在騎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(1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節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)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。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8869CA3-12D7-3566-184E-B480138CCD0F}"/>
              </a:ext>
            </a:extLst>
          </p:cNvPr>
          <p:cNvSpPr/>
          <p:nvPr/>
        </p:nvSpPr>
        <p:spPr>
          <a:xfrm>
            <a:off x="763078" y="3269682"/>
            <a:ext cx="10621925" cy="14329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891" indent="-342891" defTabSz="914377">
              <a:buFont typeface="+mj-lt"/>
              <a:buAutoNum type="arabicPeriod" startAt="3"/>
            </a:pP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模組主要以認識自行車騎士的責任及自行車安全配備為目標，學習內容包含四大層面：</a:t>
            </a:r>
          </a:p>
          <a:p>
            <a:pPr marL="713300" indent="-355591" defTabSz="914377">
              <a:buFont typeface="Wingdings" panose="05000000000000000000" pitchFamily="2" charset="2"/>
              <a:buAutoNum type="circleNumWdWhitePlain"/>
            </a:pP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認識騎士在交通中的角色定位。</a:t>
            </a:r>
            <a:endParaRPr lang="en-US" altLang="zh-TW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  <a:p>
            <a:pPr marL="713300" indent="-355591" defTabSz="914377">
              <a:buFont typeface="Wingdings" panose="05000000000000000000" pitchFamily="2" charset="2"/>
              <a:buAutoNum type="circleNumWdWhitePlain"/>
            </a:pP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覺察自身狀態與能力。</a:t>
            </a:r>
            <a:endParaRPr lang="en-US" altLang="zh-TW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  <a:p>
            <a:pPr marL="713300" indent="-355591" defTabSz="914377">
              <a:buFont typeface="Wingdings" panose="05000000000000000000" pitchFamily="2" charset="2"/>
              <a:buAutoNum type="circleNumWdWhitePlain"/>
            </a:pP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操作車輛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(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煞車、平衡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)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。</a:t>
            </a:r>
            <a:endParaRPr lang="en-US" altLang="zh-TW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  <a:p>
            <a:pPr marL="713300" indent="-355591" defTabSz="914377">
              <a:buFont typeface="Wingdings" panose="05000000000000000000" pitchFamily="2" charset="2"/>
              <a:buAutoNum type="circleNumWdWhitePlain"/>
            </a:pP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了解騎乘上路前必須注意的事。</a:t>
            </a:r>
            <a:endParaRPr lang="en-US" altLang="zh-TW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B69D779-5E73-14A6-6FF1-1AF2F99FFB02}"/>
              </a:ext>
            </a:extLst>
          </p:cNvPr>
          <p:cNvSpPr/>
          <p:nvPr/>
        </p:nvSpPr>
        <p:spPr>
          <a:xfrm>
            <a:off x="763079" y="1379235"/>
            <a:ext cx="10621925" cy="8914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882" indent="-342882" defTabSz="914354">
              <a:buFont typeface="+mj-lt"/>
              <a:buAutoNum type="arabicPeriod"/>
              <a:defRPr/>
            </a:pP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本教學簡報依據交通部、教育部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112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年出版之「交通安全教案手冊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(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修訂版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)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」所編製。教師使用本簡報前請先至</a:t>
            </a:r>
            <a:r>
              <a: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  <a:hlinkClick r:id="rId3"/>
              </a:rPr>
              <a:t>https://tinyurl.com/273ncd3y</a:t>
            </a:r>
            <a:r>
              <a:rPr lang="zh-TW" altLang="en-US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下載教案手冊電子檔，了解學習活動流程，另可從連結中下載學習單電子檔，供教學運用。</a:t>
            </a:r>
            <a:endParaRPr lang="en-US" altLang="zh-TW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A63329D-757B-718A-D443-65C3A7344A9D}"/>
              </a:ext>
            </a:extLst>
          </p:cNvPr>
          <p:cNvSpPr/>
          <p:nvPr/>
        </p:nvSpPr>
        <p:spPr>
          <a:xfrm>
            <a:off x="763075" y="5427705"/>
            <a:ext cx="10621925" cy="4480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使用簡報前，請查看簡報備忘稿的提醒內容。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301E80C-34EF-DF3F-3153-6A316AB168CB}"/>
              </a:ext>
            </a:extLst>
          </p:cNvPr>
          <p:cNvSpPr/>
          <p:nvPr/>
        </p:nvSpPr>
        <p:spPr>
          <a:xfrm>
            <a:off x="763076" y="4841498"/>
            <a:ext cx="10621925" cy="4480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Gen Jyuu GothicL Normal" panose="020B0202020203020207" pitchFamily="34" charset="-120"/>
              </a:rPr>
              <a:t>本簡報使用「微軟正黑體」，若教師無字體，請安裝後再開啟簡報。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Gen Jyuu GothicL Normal" panose="020B0202020203020207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76635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AEAEE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語音泡泡: 圓角矩形 2">
            <a:extLst>
              <a:ext uri="{FF2B5EF4-FFF2-40B4-BE49-F238E27FC236}">
                <a16:creationId xmlns:a16="http://schemas.microsoft.com/office/drawing/2014/main" id="{D54EB292-07D9-4415-FB75-90BD4AB7DBB5}"/>
              </a:ext>
            </a:extLst>
          </p:cNvPr>
          <p:cNvSpPr/>
          <p:nvPr/>
        </p:nvSpPr>
        <p:spPr>
          <a:xfrm>
            <a:off x="2202698" y="1380632"/>
            <a:ext cx="6405593" cy="1538059"/>
          </a:xfrm>
          <a:prstGeom prst="wedgeRoundRectCallout">
            <a:avLst>
              <a:gd name="adj1" fmla="val -61218"/>
              <a:gd name="adj2" fmla="val 51431"/>
              <a:gd name="adj3" fmla="val 16667"/>
            </a:avLst>
          </a:prstGeom>
          <a:solidFill>
            <a:srgbClr val="FAEAE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lnSpc>
                <a:spcPts val="5333"/>
              </a:lnSpc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為什麼需要考駕照呢？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0992B44-1685-3B7F-1631-78FE98E65E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11" y="3429001"/>
            <a:ext cx="2884220" cy="3724892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C5EAE6AD-CF7E-41DB-9A5B-F08C41C72218}"/>
              </a:ext>
            </a:extLst>
          </p:cNvPr>
          <p:cNvSpPr txBox="1"/>
          <p:nvPr/>
        </p:nvSpPr>
        <p:spPr>
          <a:xfrm>
            <a:off x="8916170" y="161508"/>
            <a:ext cx="32758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發展活動│活動三：負責任的自行車騎士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語音泡泡: 圓角矩形 4">
            <a:extLst>
              <a:ext uri="{FF2B5EF4-FFF2-40B4-BE49-F238E27FC236}">
                <a16:creationId xmlns:a16="http://schemas.microsoft.com/office/drawing/2014/main" id="{AD9263ED-8943-EFE7-5A8F-D50A3CA031A6}"/>
              </a:ext>
            </a:extLst>
          </p:cNvPr>
          <p:cNvSpPr/>
          <p:nvPr/>
        </p:nvSpPr>
        <p:spPr>
          <a:xfrm>
            <a:off x="4062286" y="3429000"/>
            <a:ext cx="6405593" cy="2169008"/>
          </a:xfrm>
          <a:prstGeom prst="wedgeRoundRectCallout">
            <a:avLst>
              <a:gd name="adj1" fmla="val -65329"/>
              <a:gd name="adj2" fmla="val 1062"/>
              <a:gd name="adj3" fmla="val 16667"/>
            </a:avLst>
          </a:prstGeom>
          <a:solidFill>
            <a:srgbClr val="FAEAE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lnSpc>
                <a:spcPts val="5333"/>
              </a:lnSpc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如果自己是主考官，會建議自行車騎士需要通過哪些考驗項目才能上路呢？</a:t>
            </a:r>
          </a:p>
        </p:txBody>
      </p:sp>
    </p:spTree>
    <p:extLst>
      <p:ext uri="{BB962C8B-B14F-4D97-AF65-F5344CB8AC3E}">
        <p14:creationId xmlns:p14="http://schemas.microsoft.com/office/powerpoint/2010/main" val="337569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F0BC138F-905F-B934-7FFB-661E3690DEFE}"/>
              </a:ext>
            </a:extLst>
          </p:cNvPr>
          <p:cNvSpPr txBox="1"/>
          <p:nvPr/>
        </p:nvSpPr>
        <p:spPr>
          <a:xfrm>
            <a:off x="3024195" y="1975981"/>
            <a:ext cx="8908041" cy="38852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914377">
              <a:lnSpc>
                <a:spcPts val="5000"/>
              </a:lnSpc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騎乘技巧可以透過考試來測驗，</a:t>
            </a:r>
            <a:endParaRPr lang="en-US" altLang="zh-TW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377">
              <a:lnSpc>
                <a:spcPts val="5000"/>
              </a:lnSpc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但態度是沒辦法透過考試來測驗。</a:t>
            </a:r>
            <a:endParaRPr lang="en-US" altLang="zh-TW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377">
              <a:lnSpc>
                <a:spcPts val="5000"/>
              </a:lnSpc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作為</a:t>
            </a:r>
            <a:r>
              <a:rPr lang="zh-TW" altLang="en-US" sz="36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負責任的自行車騎士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377">
              <a:lnSpc>
                <a:spcPts val="5000"/>
              </a:lnSpc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需</a:t>
            </a:r>
            <a:r>
              <a:rPr lang="zh-TW" altLang="en-US" sz="36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具備騎乘技巧、遵守交通規則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377">
              <a:lnSpc>
                <a:spcPts val="5000"/>
              </a:lnSpc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也要</a:t>
            </a:r>
            <a:r>
              <a:rPr lang="zh-TW" altLang="en-US" sz="36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保護更弱勢的用路人</a:t>
            </a:r>
            <a:r>
              <a:rPr lang="en-US" altLang="zh-TW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行人、孕婦、老人等</a:t>
            </a:r>
            <a:r>
              <a:rPr lang="en-US" altLang="zh-TW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377">
              <a:lnSpc>
                <a:spcPts val="5000"/>
              </a:lnSpc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還要</a:t>
            </a:r>
            <a:r>
              <a:rPr lang="zh-TW" altLang="en-US" sz="36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注意自己的身心狀況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96F074C-C943-2388-7CAD-38F0BC549FB5}"/>
              </a:ext>
            </a:extLst>
          </p:cNvPr>
          <p:cNvSpPr txBox="1"/>
          <p:nvPr/>
        </p:nvSpPr>
        <p:spPr>
          <a:xfrm>
            <a:off x="8916170" y="161508"/>
            <a:ext cx="32758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發展活動│活動三：負責任的自行車騎士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455829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9E7E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hlinkClick r:id="rId3"/>
            <a:extLst>
              <a:ext uri="{FF2B5EF4-FFF2-40B4-BE49-F238E27FC236}">
                <a16:creationId xmlns:a16="http://schemas.microsoft.com/office/drawing/2014/main" id="{BE2E66E7-907F-FBF6-A9BA-02C22E53F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942" y="2700119"/>
            <a:ext cx="5862377" cy="3203171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517D85A3-4771-E8C0-013D-AAD05303D1E7}"/>
              </a:ext>
            </a:extLst>
          </p:cNvPr>
          <p:cNvSpPr txBox="1"/>
          <p:nvPr/>
        </p:nvSpPr>
        <p:spPr>
          <a:xfrm>
            <a:off x="8916170" y="161508"/>
            <a:ext cx="32758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發展活動│活動三：負責任的自行車騎士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圓角矩形圖說文字 1">
            <a:extLst>
              <a:ext uri="{FF2B5EF4-FFF2-40B4-BE49-F238E27FC236}">
                <a16:creationId xmlns:a16="http://schemas.microsoft.com/office/drawing/2014/main" id="{EAC9F0CB-4734-D964-3B77-CD196FE1C65E}"/>
              </a:ext>
            </a:extLst>
          </p:cNvPr>
          <p:cNvSpPr/>
          <p:nvPr/>
        </p:nvSpPr>
        <p:spPr>
          <a:xfrm>
            <a:off x="1071353" y="648369"/>
            <a:ext cx="10098479" cy="1235851"/>
          </a:xfrm>
          <a:prstGeom prst="wedgeRoundRectCallout">
            <a:avLst>
              <a:gd name="adj1" fmla="val 27960"/>
              <a:gd name="adj2" fmla="val 47415"/>
              <a:gd name="adj3" fmla="val 16667"/>
            </a:avLst>
          </a:prstGeom>
          <a:solidFill>
            <a:srgbClr val="F9E7EB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今天的涼風多舒服？</a:t>
            </a:r>
          </a:p>
          <a:p>
            <a:pPr defTabSz="1219170"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網友發現老伯吹風騎車竟睡著</a:t>
            </a:r>
            <a:r>
              <a:rPr lang="en-US" altLang="zh-TW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D0C91CAF-4AC0-BE51-0FE5-45030DE43C92}"/>
              </a:ext>
            </a:extLst>
          </p:cNvPr>
          <p:cNvSpPr/>
          <p:nvPr/>
        </p:nvSpPr>
        <p:spPr>
          <a:xfrm>
            <a:off x="6521225" y="3075694"/>
            <a:ext cx="5142625" cy="2823260"/>
          </a:xfrm>
          <a:prstGeom prst="roundRect">
            <a:avLst/>
          </a:prstGeom>
          <a:solidFill>
            <a:schemeClr val="bg1"/>
          </a:solidFill>
          <a:ln>
            <a:solidFill>
              <a:srgbClr val="A92D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TW" altLang="en-US" sz="1867" dirty="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75479796-511D-F118-69D2-9C23A2CE21BA}"/>
              </a:ext>
            </a:extLst>
          </p:cNvPr>
          <p:cNvGrpSpPr/>
          <p:nvPr/>
        </p:nvGrpSpPr>
        <p:grpSpPr>
          <a:xfrm>
            <a:off x="2409586" y="3648019"/>
            <a:ext cx="1483321" cy="998971"/>
            <a:chOff x="3243094" y="5267994"/>
            <a:chExt cx="914400" cy="615820"/>
          </a:xfrm>
        </p:grpSpPr>
        <p:sp>
          <p:nvSpPr>
            <p:cNvPr id="6" name="Google Shape;94;p1">
              <a:hlinkClick r:id="rId3"/>
              <a:extLst>
                <a:ext uri="{FF2B5EF4-FFF2-40B4-BE49-F238E27FC236}">
                  <a16:creationId xmlns:a16="http://schemas.microsoft.com/office/drawing/2014/main" id="{78D5B5F3-C06D-3CE9-65EE-9BCEAE613361}"/>
                </a:ext>
              </a:extLst>
            </p:cNvPr>
            <p:cNvSpPr/>
            <p:nvPr/>
          </p:nvSpPr>
          <p:spPr>
            <a:xfrm>
              <a:off x="3243094" y="5267994"/>
              <a:ext cx="914400" cy="61582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endParaRPr sz="24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95;p1">
              <a:hlinkClick r:id="rId3"/>
              <a:extLst>
                <a:ext uri="{FF2B5EF4-FFF2-40B4-BE49-F238E27FC236}">
                  <a16:creationId xmlns:a16="http://schemas.microsoft.com/office/drawing/2014/main" id="{9B325983-A2A5-2F56-8177-998BFCCF0013}"/>
                </a:ext>
              </a:extLst>
            </p:cNvPr>
            <p:cNvSpPr/>
            <p:nvPr/>
          </p:nvSpPr>
          <p:spPr>
            <a:xfrm rot="5400000">
              <a:off x="3561200" y="5342638"/>
              <a:ext cx="410547" cy="466531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endParaRPr sz="24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" name="圓角矩形圖說文字 5">
            <a:extLst>
              <a:ext uri="{FF2B5EF4-FFF2-40B4-BE49-F238E27FC236}">
                <a16:creationId xmlns:a16="http://schemas.microsoft.com/office/drawing/2014/main" id="{46BA71CC-A82F-95A1-9978-33D01DE782BF}"/>
              </a:ext>
            </a:extLst>
          </p:cNvPr>
          <p:cNvSpPr/>
          <p:nvPr/>
        </p:nvSpPr>
        <p:spPr>
          <a:xfrm>
            <a:off x="7325833" y="2665922"/>
            <a:ext cx="3530011" cy="819541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A92D48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 defTabSz="1219170">
              <a:defRPr/>
            </a:pPr>
            <a:r>
              <a:rPr lang="zh-TW" altLang="en-US" sz="32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看一看、想一想</a:t>
            </a:r>
            <a:endParaRPr lang="en-US" altLang="zh-TW" sz="32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572C9C9-3FA8-DFDF-6EBD-CEA8EAE99F56}"/>
              </a:ext>
            </a:extLst>
          </p:cNvPr>
          <p:cNvSpPr txBox="1"/>
          <p:nvPr/>
        </p:nvSpPr>
        <p:spPr>
          <a:xfrm>
            <a:off x="7001033" y="3766617"/>
            <a:ext cx="437523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覺得為什麼老伯伯會在街上睡著？真的是天氣很涼爽嗎？</a:t>
            </a:r>
            <a:endParaRPr lang="zh-TW" altLang="en-US" sz="4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CE70BD8F-3F8E-09FE-1D43-F986DAB52CDA}"/>
              </a:ext>
            </a:extLst>
          </p:cNvPr>
          <p:cNvSpPr txBox="1"/>
          <p:nvPr/>
        </p:nvSpPr>
        <p:spPr>
          <a:xfrm>
            <a:off x="418942" y="5898954"/>
            <a:ext cx="5862376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點選上方播放鈕播放</a:t>
            </a:r>
            <a:r>
              <a:rPr lang="zh-TW" altLang="en-US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89875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AEAEE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語音泡泡: 圓角矩形 2">
            <a:extLst>
              <a:ext uri="{FF2B5EF4-FFF2-40B4-BE49-F238E27FC236}">
                <a16:creationId xmlns:a16="http://schemas.microsoft.com/office/drawing/2014/main" id="{D54EB292-07D9-4415-FB75-90BD4AB7DBB5}"/>
              </a:ext>
            </a:extLst>
          </p:cNvPr>
          <p:cNvSpPr/>
          <p:nvPr/>
        </p:nvSpPr>
        <p:spPr>
          <a:xfrm>
            <a:off x="1108365" y="825116"/>
            <a:ext cx="10381672" cy="5135417"/>
          </a:xfrm>
          <a:prstGeom prst="wedgeRoundRectCallout">
            <a:avLst>
              <a:gd name="adj1" fmla="val -48038"/>
              <a:gd name="adj2" fmla="val 25809"/>
              <a:gd name="adj3" fmla="val 16667"/>
            </a:avLst>
          </a:prstGeom>
          <a:solidFill>
            <a:srgbClr val="FAEAE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585" indent="-609585" defTabSz="914377">
              <a:lnSpc>
                <a:spcPts val="5333"/>
              </a:lnSpc>
              <a:buFont typeface="Wingdings" panose="05000000000000000000" pitchFamily="2" charset="2"/>
              <a:buChar char="l"/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如果騎士技術很好，但是騎車時精神不好或是騎車時睡著，可能會有什麼結果？</a:t>
            </a:r>
            <a:endParaRPr lang="en-US" altLang="zh-TW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09585" indent="-609585" defTabSz="914377">
              <a:lnSpc>
                <a:spcPts val="5333"/>
              </a:lnSpc>
              <a:buFont typeface="Wingdings" panose="05000000000000000000" pitchFamily="2" charset="2"/>
              <a:buChar char="l"/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如果可以，你想對老伯說什麼呢？</a:t>
            </a:r>
            <a:endParaRPr lang="en-US" altLang="zh-TW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09585" indent="-609585" defTabSz="914377">
              <a:lnSpc>
                <a:spcPts val="5333"/>
              </a:lnSpc>
              <a:buFont typeface="Wingdings" panose="05000000000000000000" pitchFamily="2" charset="2"/>
              <a:buChar char="l"/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自行車上路時，騎士就是很重要的</a:t>
            </a:r>
            <a:endParaRPr lang="en-US" altLang="zh-TW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90536" defTabSz="914377">
              <a:lnSpc>
                <a:spcPts val="5333"/>
              </a:lnSpc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駕駛，需要注意什麼呢</a:t>
            </a:r>
            <a:r>
              <a:rPr lang="en-US" altLang="zh-TW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0992B44-1685-3B7F-1631-78FE98E65E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98285" y="3280891"/>
            <a:ext cx="2911599" cy="3724892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C5EAE6AD-CF7E-41DB-9A5B-F08C41C72218}"/>
              </a:ext>
            </a:extLst>
          </p:cNvPr>
          <p:cNvSpPr txBox="1"/>
          <p:nvPr/>
        </p:nvSpPr>
        <p:spPr>
          <a:xfrm>
            <a:off x="8916170" y="161508"/>
            <a:ext cx="32758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發展活動│活動三：負責任的自行車騎士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圓角矩形圖說文字 5">
            <a:extLst>
              <a:ext uri="{FF2B5EF4-FFF2-40B4-BE49-F238E27FC236}">
                <a16:creationId xmlns:a16="http://schemas.microsoft.com/office/drawing/2014/main" id="{B5E1A5AD-DC2E-4436-BFAE-66968D61892F}"/>
              </a:ext>
            </a:extLst>
          </p:cNvPr>
          <p:cNvSpPr/>
          <p:nvPr/>
        </p:nvSpPr>
        <p:spPr>
          <a:xfrm>
            <a:off x="4244757" y="415344"/>
            <a:ext cx="4107224" cy="819541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A92D48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 defTabSz="1219170">
              <a:defRPr/>
            </a:pP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想一想、說一說</a:t>
            </a:r>
            <a:endParaRPr lang="en-US" altLang="zh-TW" sz="36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390773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F0BC138F-905F-B934-7FFB-661E3690DEFE}"/>
              </a:ext>
            </a:extLst>
          </p:cNvPr>
          <p:cNvSpPr txBox="1"/>
          <p:nvPr/>
        </p:nvSpPr>
        <p:spPr>
          <a:xfrm>
            <a:off x="3875086" y="1495153"/>
            <a:ext cx="6531217" cy="45264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914377">
              <a:lnSpc>
                <a:spcPts val="5000"/>
              </a:lnSpc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當我們牽著自行車走路，</a:t>
            </a:r>
            <a:endParaRPr lang="en-US" altLang="zh-TW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377">
              <a:lnSpc>
                <a:spcPts val="5000"/>
              </a:lnSpc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可以說自己是行人，</a:t>
            </a:r>
          </a:p>
          <a:p>
            <a:pPr defTabSz="914377">
              <a:lnSpc>
                <a:spcPts val="5000"/>
              </a:lnSpc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只要</a:t>
            </a:r>
            <a:r>
              <a:rPr lang="zh-TW" altLang="en-US" sz="36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騎自行車上路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377">
              <a:lnSpc>
                <a:spcPts val="5000"/>
              </a:lnSpc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自行車</a:t>
            </a:r>
            <a:r>
              <a:rPr lang="zh-TW" altLang="en-US" sz="36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就是交通工具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</a:p>
          <a:p>
            <a:pPr defTabSz="914377">
              <a:lnSpc>
                <a:spcPts val="5000"/>
              </a:lnSpc>
              <a:defRPr/>
            </a:pPr>
            <a:r>
              <a:rPr lang="zh-TW" altLang="en-US" sz="36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自行車騎士就是駕駛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377">
              <a:lnSpc>
                <a:spcPts val="5000"/>
              </a:lnSpc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身為駕駛</a:t>
            </a:r>
            <a:r>
              <a:rPr lang="zh-TW" altLang="en-US" sz="36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要負起駕駛的責任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377">
              <a:lnSpc>
                <a:spcPts val="5000"/>
              </a:lnSpc>
              <a:defRPr/>
            </a:pPr>
            <a:r>
              <a:rPr lang="zh-TW" altLang="en-US" sz="36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不能造成別人或自己的危險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96F074C-C943-2388-7CAD-38F0BC549FB5}"/>
              </a:ext>
            </a:extLst>
          </p:cNvPr>
          <p:cNvSpPr txBox="1"/>
          <p:nvPr/>
        </p:nvSpPr>
        <p:spPr>
          <a:xfrm>
            <a:off x="8916170" y="161508"/>
            <a:ext cx="32758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發展活動│活動三：負責任的自行車騎士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617391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F0BC138F-905F-B934-7FFB-661E3690DEFE}"/>
              </a:ext>
            </a:extLst>
          </p:cNvPr>
          <p:cNvSpPr txBox="1"/>
          <p:nvPr/>
        </p:nvSpPr>
        <p:spPr>
          <a:xfrm>
            <a:off x="3641097" y="1744750"/>
            <a:ext cx="8119872" cy="654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914377">
              <a:lnSpc>
                <a:spcPts val="4667"/>
              </a:lnSpc>
              <a:defRPr/>
            </a:pPr>
            <a:r>
              <a:rPr lang="zh-TW" altLang="en-US" sz="36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身為自行車騎士應負的責任包含：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96F074C-C943-2388-7CAD-38F0BC549FB5}"/>
              </a:ext>
            </a:extLst>
          </p:cNvPr>
          <p:cNvSpPr txBox="1"/>
          <p:nvPr/>
        </p:nvSpPr>
        <p:spPr>
          <a:xfrm>
            <a:off x="8916170" y="161508"/>
            <a:ext cx="32758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發展活動│活動三：負責任的自行車騎士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3E916988-A08F-74A2-8998-B891839468B0}"/>
              </a:ext>
            </a:extLst>
          </p:cNvPr>
          <p:cNvGrpSpPr/>
          <p:nvPr/>
        </p:nvGrpSpPr>
        <p:grpSpPr>
          <a:xfrm>
            <a:off x="3729425" y="2410222"/>
            <a:ext cx="5961114" cy="842731"/>
            <a:chOff x="3729425" y="2609917"/>
            <a:chExt cx="5961114" cy="842731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1BF4E667-0349-3E20-17D6-22E479EDE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9425" y="2819660"/>
              <a:ext cx="609340" cy="609340"/>
            </a:xfrm>
            <a:prstGeom prst="rect">
              <a:avLst/>
            </a:prstGeom>
            <a:noFill/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8C9303D3-A7E0-A84B-ABD0-53D14665138F}"/>
                </a:ext>
              </a:extLst>
            </p:cNvPr>
            <p:cNvSpPr/>
            <p:nvPr/>
          </p:nvSpPr>
          <p:spPr>
            <a:xfrm>
              <a:off x="4435473" y="2609917"/>
              <a:ext cx="5255066" cy="842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>
                <a:lnSpc>
                  <a:spcPts val="6667"/>
                </a:lnSpc>
              </a:pPr>
              <a:r>
                <a:rPr lang="zh-TW" altLang="en-US" sz="3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尊重、保護其他用路人</a:t>
              </a:r>
              <a:endParaRPr lang="en-US" altLang="zh-TW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46B49AA8-693A-8A0D-E0DB-FD8EB97AAE92}"/>
              </a:ext>
            </a:extLst>
          </p:cNvPr>
          <p:cNvGrpSpPr/>
          <p:nvPr/>
        </p:nvGrpSpPr>
        <p:grpSpPr>
          <a:xfrm>
            <a:off x="3729425" y="3298317"/>
            <a:ext cx="7810934" cy="842731"/>
            <a:chOff x="3729425" y="3498012"/>
            <a:chExt cx="7810934" cy="842731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809DC5EA-03E2-0DFD-AFAB-F49652A61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9425" y="3710350"/>
              <a:ext cx="609340" cy="609340"/>
            </a:xfrm>
            <a:prstGeom prst="rect">
              <a:avLst/>
            </a:prstGeom>
            <a:noFill/>
          </p:spPr>
        </p:pic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BF549A22-2E2D-E416-610C-D15F238E42E8}"/>
                </a:ext>
              </a:extLst>
            </p:cNvPr>
            <p:cNvSpPr/>
            <p:nvPr/>
          </p:nvSpPr>
          <p:spPr>
            <a:xfrm>
              <a:off x="4435473" y="3498012"/>
              <a:ext cx="7104886" cy="842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>
                <a:lnSpc>
                  <a:spcPts val="6667"/>
                </a:lnSpc>
              </a:pPr>
              <a:r>
                <a:rPr lang="zh-TW" altLang="en-US" sz="3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自我準備（騎乘技巧、身心狀況）</a:t>
              </a:r>
              <a:endParaRPr lang="en-US" altLang="zh-TW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103C76F3-8416-E075-6873-7ACA266F0F81}"/>
              </a:ext>
            </a:extLst>
          </p:cNvPr>
          <p:cNvGrpSpPr/>
          <p:nvPr/>
        </p:nvGrpSpPr>
        <p:grpSpPr>
          <a:xfrm>
            <a:off x="3729425" y="4188839"/>
            <a:ext cx="3101529" cy="842731"/>
            <a:chOff x="3729425" y="4388534"/>
            <a:chExt cx="3101529" cy="842731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907F568E-8783-E5AC-D8BC-77D6C38C9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9425" y="4601040"/>
              <a:ext cx="609340" cy="609340"/>
            </a:xfrm>
            <a:prstGeom prst="rect">
              <a:avLst/>
            </a:prstGeom>
            <a:noFill/>
          </p:spPr>
        </p:pic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4FAB9419-AA87-87A9-7FEB-DDB37319695F}"/>
                </a:ext>
              </a:extLst>
            </p:cNvPr>
            <p:cNvSpPr/>
            <p:nvPr/>
          </p:nvSpPr>
          <p:spPr>
            <a:xfrm>
              <a:off x="4435473" y="4388534"/>
              <a:ext cx="2395481" cy="842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>
                <a:lnSpc>
                  <a:spcPts val="6667"/>
                </a:lnSpc>
              </a:pPr>
              <a:r>
                <a:rPr lang="zh-TW" altLang="en-US" sz="3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車輛準備</a:t>
              </a:r>
              <a:endParaRPr lang="en-US" altLang="zh-TW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77C315DB-6C5C-2BF3-CDA5-BA15E05D6486}"/>
              </a:ext>
            </a:extLst>
          </p:cNvPr>
          <p:cNvGrpSpPr/>
          <p:nvPr/>
        </p:nvGrpSpPr>
        <p:grpSpPr>
          <a:xfrm>
            <a:off x="3729425" y="5079361"/>
            <a:ext cx="4001425" cy="842731"/>
            <a:chOff x="3729425" y="5279056"/>
            <a:chExt cx="4001425" cy="842731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8A48591A-4AE1-FCEA-550C-305C04056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9425" y="5491730"/>
              <a:ext cx="609340" cy="609340"/>
            </a:xfrm>
            <a:prstGeom prst="rect">
              <a:avLst/>
            </a:prstGeom>
            <a:noFill/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A07DD35D-72BA-E001-9046-848CFEAAF81E}"/>
                </a:ext>
              </a:extLst>
            </p:cNvPr>
            <p:cNvSpPr/>
            <p:nvPr/>
          </p:nvSpPr>
          <p:spPr>
            <a:xfrm>
              <a:off x="4435473" y="5279056"/>
              <a:ext cx="3295377" cy="842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>
                <a:lnSpc>
                  <a:spcPts val="6667"/>
                </a:lnSpc>
              </a:pPr>
              <a:r>
                <a:rPr lang="zh-TW" altLang="en-US" sz="3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遵守交通規則</a:t>
              </a:r>
              <a:endParaRPr lang="zh-TW" altLang="en-US" sz="3600" b="1" dirty="0">
                <a:solidFill>
                  <a:srgbClr val="189E9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231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AEAEE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7F41A2E-C613-1086-AE79-FCB1B2CAE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3" t="8812" r="9782" b="6446"/>
          <a:stretch/>
        </p:blipFill>
        <p:spPr>
          <a:xfrm>
            <a:off x="945362" y="226668"/>
            <a:ext cx="4329493" cy="6404664"/>
          </a:xfrm>
          <a:prstGeom prst="rect">
            <a:avLst/>
          </a:prstGeom>
          <a:effectLst>
            <a:glow rad="101600">
              <a:srgbClr val="EBB7C2">
                <a:alpha val="60000"/>
              </a:srgbClr>
            </a:glow>
          </a:effec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C5EAE6AD-CF7E-41DB-9A5B-F08C41C72218}"/>
              </a:ext>
            </a:extLst>
          </p:cNvPr>
          <p:cNvSpPr txBox="1"/>
          <p:nvPr/>
        </p:nvSpPr>
        <p:spPr>
          <a:xfrm>
            <a:off x="8916170" y="161507"/>
            <a:ext cx="32758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統整活動│活動四：騎士鑑定師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圓角矩形圖說文字 5">
            <a:extLst>
              <a:ext uri="{FF2B5EF4-FFF2-40B4-BE49-F238E27FC236}">
                <a16:creationId xmlns:a16="http://schemas.microsoft.com/office/drawing/2014/main" id="{B5E1A5AD-DC2E-4436-BFAE-66968D61892F}"/>
              </a:ext>
            </a:extLst>
          </p:cNvPr>
          <p:cNvSpPr/>
          <p:nvPr/>
        </p:nvSpPr>
        <p:spPr>
          <a:xfrm>
            <a:off x="6452076" y="1240458"/>
            <a:ext cx="4794563" cy="4941749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F9E7EB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80000" rtlCol="0" anchor="t" anchorCtr="0"/>
          <a:lstStyle/>
          <a:p>
            <a:pPr defTabSz="1219170">
              <a:defRPr/>
            </a:pP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自行車是很多人從行人變身為駕駛人的第一項交通工具，你想成為什麼樣的騎士呢？</a:t>
            </a:r>
            <a:endParaRPr lang="en-US" altLang="zh-TW" sz="3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1219170">
              <a:defRPr/>
            </a:pPr>
            <a:r>
              <a:rPr lang="zh-TW" altLang="en-US" sz="32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一起來完成「騎士鑑定師」學習單吧！</a:t>
            </a:r>
            <a:endParaRPr lang="en-US" altLang="zh-TW" sz="3200" b="1" dirty="0">
              <a:solidFill>
                <a:srgbClr val="A92D4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圓角矩形圖說文字 5">
            <a:extLst>
              <a:ext uri="{FF2B5EF4-FFF2-40B4-BE49-F238E27FC236}">
                <a16:creationId xmlns:a16="http://schemas.microsoft.com/office/drawing/2014/main" id="{089F3FFB-BA37-3DB5-562A-76AA6D67B620}"/>
              </a:ext>
            </a:extLst>
          </p:cNvPr>
          <p:cNvSpPr/>
          <p:nvPr/>
        </p:nvSpPr>
        <p:spPr>
          <a:xfrm>
            <a:off x="7282225" y="830687"/>
            <a:ext cx="3077127" cy="819541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A92D48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 defTabSz="1219170">
              <a:defRPr/>
            </a:pP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騎士鑑定師</a:t>
            </a:r>
            <a:endParaRPr lang="en-US" altLang="zh-TW" sz="36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A677C231-7D6F-A417-4044-ECAFECBA00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364" y="4655128"/>
            <a:ext cx="2068275" cy="197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049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AEAEE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DEEF89B5-C409-CB15-488F-5E63E9862E69}"/>
              </a:ext>
            </a:extLst>
          </p:cNvPr>
          <p:cNvSpPr/>
          <p:nvPr/>
        </p:nvSpPr>
        <p:spPr>
          <a:xfrm>
            <a:off x="1022158" y="972898"/>
            <a:ext cx="10224481" cy="5492557"/>
          </a:xfrm>
          <a:prstGeom prst="roundRect">
            <a:avLst/>
          </a:prstGeom>
          <a:solidFill>
            <a:srgbClr val="FAEAEE"/>
          </a:solidFill>
          <a:ln w="19050">
            <a:solidFill>
              <a:srgbClr val="A92D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TW" altLang="en-US" sz="1867" dirty="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5EAE6AD-CF7E-41DB-9A5B-F08C41C72218}"/>
              </a:ext>
            </a:extLst>
          </p:cNvPr>
          <p:cNvSpPr txBox="1"/>
          <p:nvPr/>
        </p:nvSpPr>
        <p:spPr>
          <a:xfrm>
            <a:off x="8916170" y="161507"/>
            <a:ext cx="32758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統整活動│活動四：騎士鑑定師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圓角矩形圖說文字 5">
            <a:extLst>
              <a:ext uri="{FF2B5EF4-FFF2-40B4-BE49-F238E27FC236}">
                <a16:creationId xmlns:a16="http://schemas.microsoft.com/office/drawing/2014/main" id="{089F3FFB-BA37-3DB5-562A-76AA6D67B620}"/>
              </a:ext>
            </a:extLst>
          </p:cNvPr>
          <p:cNvSpPr/>
          <p:nvPr/>
        </p:nvSpPr>
        <p:spPr>
          <a:xfrm>
            <a:off x="1822643" y="572070"/>
            <a:ext cx="8583660" cy="819541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A92D48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 defTabSz="1219170">
              <a:defRPr/>
            </a:pP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鑑定結果</a:t>
            </a:r>
            <a:r>
              <a:rPr lang="en-US" altLang="zh-TW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你屬於哪一級的騎士呢？</a:t>
            </a:r>
            <a:endParaRPr lang="en-US" altLang="zh-TW" sz="36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A677C231-7D6F-A417-4044-ECAFECBA00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364" y="4655128"/>
            <a:ext cx="2068275" cy="1976205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496B9B71-031E-1EE4-23A8-09392389EE9B}"/>
              </a:ext>
            </a:extLst>
          </p:cNvPr>
          <p:cNvGrpSpPr/>
          <p:nvPr/>
        </p:nvGrpSpPr>
        <p:grpSpPr>
          <a:xfrm>
            <a:off x="1711806" y="1600973"/>
            <a:ext cx="1083735" cy="1088800"/>
            <a:chOff x="1283854" y="1274617"/>
            <a:chExt cx="812801" cy="816600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A448151B-0190-517F-7CFA-99BFDE9A8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3854" y="1274617"/>
              <a:ext cx="812801" cy="816600"/>
            </a:xfrm>
            <a:prstGeom prst="rect">
              <a:avLst/>
            </a:prstGeom>
          </p:spPr>
        </p:pic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CB0E82DA-0AFC-3B23-D45C-696518384FB1}"/>
                </a:ext>
              </a:extLst>
            </p:cNvPr>
            <p:cNvSpPr txBox="1"/>
            <p:nvPr/>
          </p:nvSpPr>
          <p:spPr>
            <a:xfrm>
              <a:off x="1486556" y="1446047"/>
              <a:ext cx="396984" cy="500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en-US" altLang="zh-TW" sz="3600" b="1" dirty="0">
                  <a:solidFill>
                    <a:srgbClr val="A92D48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</a:t>
              </a:r>
              <a:endParaRPr lang="zh-TW" altLang="en-US" sz="36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B1358A7E-5EC5-D7BC-80B7-99798E942D29}"/>
              </a:ext>
            </a:extLst>
          </p:cNvPr>
          <p:cNvSpPr txBox="1"/>
          <p:nvPr/>
        </p:nvSpPr>
        <p:spPr>
          <a:xfrm>
            <a:off x="2820170" y="1786778"/>
            <a:ext cx="6096000" cy="666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3" panose="05040102010807070707" pitchFamily="18" charset="2"/>
              </a:rPr>
              <a:t>很有責任感的自行車騎士！</a:t>
            </a:r>
            <a:endParaRPr lang="zh-TW" altLang="en-US" sz="3600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FFD4E980-D77D-C2CB-51FA-43C3E61FBA9F}"/>
              </a:ext>
            </a:extLst>
          </p:cNvPr>
          <p:cNvGrpSpPr/>
          <p:nvPr/>
        </p:nvGrpSpPr>
        <p:grpSpPr>
          <a:xfrm>
            <a:off x="1711806" y="2689771"/>
            <a:ext cx="1083735" cy="1088800"/>
            <a:chOff x="1283854" y="1274617"/>
            <a:chExt cx="812801" cy="816600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A1DA6B55-4669-9D74-70BE-0E10D9D17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3854" y="1274617"/>
              <a:ext cx="812801" cy="816600"/>
            </a:xfrm>
            <a:prstGeom prst="rect">
              <a:avLst/>
            </a:prstGeom>
          </p:spPr>
        </p:pic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BEDEC36A-E09E-D336-93AF-3D9BABE6F823}"/>
                </a:ext>
              </a:extLst>
            </p:cNvPr>
            <p:cNvSpPr txBox="1"/>
            <p:nvPr/>
          </p:nvSpPr>
          <p:spPr>
            <a:xfrm>
              <a:off x="1495791" y="1456635"/>
              <a:ext cx="369332" cy="500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en-US" altLang="zh-TW" sz="3600" b="1" dirty="0">
                  <a:solidFill>
                    <a:srgbClr val="A92D48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B</a:t>
              </a:r>
              <a:endParaRPr lang="zh-TW" altLang="en-US" sz="36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76A1F26E-E8B9-5699-4F96-8A7C3D26E3BC}"/>
              </a:ext>
            </a:extLst>
          </p:cNvPr>
          <p:cNvSpPr txBox="1"/>
          <p:nvPr/>
        </p:nvSpPr>
        <p:spPr>
          <a:xfrm>
            <a:off x="2820170" y="2932798"/>
            <a:ext cx="6096000" cy="666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3" panose="05040102010807070707" pitchFamily="18" charset="2"/>
              </a:rPr>
              <a:t>駕駛要再謹慎些耶！</a:t>
            </a:r>
            <a:endParaRPr lang="zh-TW" altLang="en-US" sz="3600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7E0483C2-2C18-F2ED-5FE6-E380AB304199}"/>
              </a:ext>
            </a:extLst>
          </p:cNvPr>
          <p:cNvGrpSpPr/>
          <p:nvPr/>
        </p:nvGrpSpPr>
        <p:grpSpPr>
          <a:xfrm>
            <a:off x="1711806" y="3778572"/>
            <a:ext cx="1083735" cy="1088800"/>
            <a:chOff x="1283854" y="1274617"/>
            <a:chExt cx="812801" cy="816600"/>
          </a:xfrm>
        </p:grpSpPr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CDBD3D20-DE29-1BB0-0379-4F3CB0334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3854" y="1274617"/>
              <a:ext cx="812801" cy="816600"/>
            </a:xfrm>
            <a:prstGeom prst="rect">
              <a:avLst/>
            </a:prstGeom>
          </p:spPr>
        </p:pic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2D027F14-5F98-D3BF-3649-ADC4165EEEDF}"/>
                </a:ext>
              </a:extLst>
            </p:cNvPr>
            <p:cNvSpPr txBox="1"/>
            <p:nvPr/>
          </p:nvSpPr>
          <p:spPr>
            <a:xfrm>
              <a:off x="1478673" y="1446047"/>
              <a:ext cx="378950" cy="500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en-US" altLang="zh-TW" sz="3600" b="1" dirty="0">
                  <a:solidFill>
                    <a:srgbClr val="A92D48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</a:t>
              </a:r>
              <a:endParaRPr lang="zh-TW" altLang="en-US" sz="36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8602327-3077-281B-C8AC-D1A001AEBD7F}"/>
              </a:ext>
            </a:extLst>
          </p:cNvPr>
          <p:cNvSpPr txBox="1"/>
          <p:nvPr/>
        </p:nvSpPr>
        <p:spPr>
          <a:xfrm>
            <a:off x="2820170" y="4031253"/>
            <a:ext cx="6773333" cy="666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3" panose="05040102010807070707" pitchFamily="18" charset="2"/>
              </a:rPr>
              <a:t>你在路上只能牽著自行車走唷！</a:t>
            </a:r>
            <a:endParaRPr lang="zh-TW" altLang="en-US" sz="3600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A0B6CC57-8E37-E000-A158-EA308A9C0094}"/>
              </a:ext>
            </a:extLst>
          </p:cNvPr>
          <p:cNvGrpSpPr/>
          <p:nvPr/>
        </p:nvGrpSpPr>
        <p:grpSpPr>
          <a:xfrm>
            <a:off x="1711806" y="4867373"/>
            <a:ext cx="1083735" cy="1088800"/>
            <a:chOff x="1283854" y="1274617"/>
            <a:chExt cx="812801" cy="816600"/>
          </a:xfrm>
        </p:grpSpPr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566A8FD2-741D-F025-9696-4CA686EE0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3854" y="1274617"/>
              <a:ext cx="812801" cy="816600"/>
            </a:xfrm>
            <a:prstGeom prst="rect">
              <a:avLst/>
            </a:prstGeom>
          </p:spPr>
        </p:pic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CA4F1ED3-98CD-1CAB-38D4-775E5411AADE}"/>
                </a:ext>
              </a:extLst>
            </p:cNvPr>
            <p:cNvSpPr txBox="1"/>
            <p:nvPr/>
          </p:nvSpPr>
          <p:spPr>
            <a:xfrm>
              <a:off x="1480026" y="1456637"/>
              <a:ext cx="415018" cy="500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en-US" altLang="zh-TW" sz="3600" b="1" dirty="0">
                  <a:solidFill>
                    <a:srgbClr val="A92D48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D</a:t>
              </a:r>
              <a:endParaRPr lang="zh-TW" altLang="en-US" sz="36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954355F7-41F6-39CA-090E-845A12BB3122}"/>
              </a:ext>
            </a:extLst>
          </p:cNvPr>
          <p:cNvSpPr txBox="1"/>
          <p:nvPr/>
        </p:nvSpPr>
        <p:spPr>
          <a:xfrm>
            <a:off x="2820170" y="5003588"/>
            <a:ext cx="6773333" cy="1241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3" panose="05040102010807070707" pitchFamily="18" charset="2"/>
              </a:rPr>
              <a:t>可以在健身房試試固定的飛輪做運動！</a:t>
            </a:r>
            <a:endParaRPr lang="zh-TW" altLang="en-US" sz="3600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1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F0BC138F-905F-B934-7FFB-661E3690DEFE}"/>
              </a:ext>
            </a:extLst>
          </p:cNvPr>
          <p:cNvSpPr txBox="1"/>
          <p:nvPr/>
        </p:nvSpPr>
        <p:spPr>
          <a:xfrm>
            <a:off x="3407109" y="2190370"/>
            <a:ext cx="8119872" cy="26028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914377">
              <a:lnSpc>
                <a:spcPts val="5000"/>
              </a:lnSpc>
              <a:defRPr/>
            </a:pPr>
            <a:r>
              <a:rPr lang="zh-TW" altLang="en-US" sz="36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騎乘自行車就跟駕駛其他車輛一樣，</a:t>
            </a:r>
            <a:br>
              <a:rPr lang="zh-TW" altLang="en-US" sz="36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必須確實遵守各項交通安全規則。</a:t>
            </a:r>
            <a:br>
              <a:rPr lang="zh-TW" altLang="en-US" sz="36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如果把騎自行車當作「純休閒的娛樂活動」，就不適合騎上路唷 </a:t>
            </a:r>
            <a:r>
              <a:rPr lang="en-US" altLang="zh-TW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96F074C-C943-2388-7CAD-38F0BC549FB5}"/>
              </a:ext>
            </a:extLst>
          </p:cNvPr>
          <p:cNvSpPr txBox="1"/>
          <p:nvPr/>
        </p:nvSpPr>
        <p:spPr>
          <a:xfrm>
            <a:off x="8916170" y="161508"/>
            <a:ext cx="32758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發展活動│活動三：負責任的自行車騎士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278497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語音泡泡: 圓角矩形 1">
            <a:extLst>
              <a:ext uri="{FF2B5EF4-FFF2-40B4-BE49-F238E27FC236}">
                <a16:creationId xmlns:a16="http://schemas.microsoft.com/office/drawing/2014/main" id="{806C5085-95C7-95F3-E42B-8766CA08643D}"/>
              </a:ext>
            </a:extLst>
          </p:cNvPr>
          <p:cNvSpPr/>
          <p:nvPr/>
        </p:nvSpPr>
        <p:spPr>
          <a:xfrm>
            <a:off x="3088888" y="1285462"/>
            <a:ext cx="5977053" cy="2327535"/>
          </a:xfrm>
          <a:prstGeom prst="wedgeRoundRectCallout">
            <a:avLst>
              <a:gd name="adj1" fmla="val 67199"/>
              <a:gd name="adj2" fmla="val 31158"/>
              <a:gd name="adj3" fmla="val 16667"/>
            </a:avLst>
          </a:prstGeom>
          <a:solidFill>
            <a:srgbClr val="FAEAEE">
              <a:alpha val="99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76871B1-1A2D-7C8D-51A6-ED8F901017DF}"/>
              </a:ext>
            </a:extLst>
          </p:cNvPr>
          <p:cNvSpPr txBox="1"/>
          <p:nvPr/>
        </p:nvSpPr>
        <p:spPr>
          <a:xfrm>
            <a:off x="4010181" y="1725954"/>
            <a:ext cx="413446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377">
              <a:defRPr/>
            </a:pPr>
            <a:r>
              <a:rPr lang="zh-TW" altLang="en-US" sz="4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第二節</a:t>
            </a:r>
          </a:p>
          <a:p>
            <a:pPr lvl="0" algn="ctr" defTabSz="914377">
              <a:defRPr/>
            </a:pPr>
            <a:r>
              <a:rPr lang="zh-TW" altLang="en-US" sz="4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能安心，才開心</a:t>
            </a:r>
          </a:p>
        </p:txBody>
      </p:sp>
    </p:spTree>
    <p:extLst>
      <p:ext uri="{BB962C8B-B14F-4D97-AF65-F5344CB8AC3E}">
        <p14:creationId xmlns:p14="http://schemas.microsoft.com/office/powerpoint/2010/main" val="107942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語音泡泡: 圓角矩形 1">
            <a:extLst>
              <a:ext uri="{FF2B5EF4-FFF2-40B4-BE49-F238E27FC236}">
                <a16:creationId xmlns:a16="http://schemas.microsoft.com/office/drawing/2014/main" id="{806C5085-95C7-95F3-E42B-8766CA08643D}"/>
              </a:ext>
            </a:extLst>
          </p:cNvPr>
          <p:cNvSpPr/>
          <p:nvPr/>
        </p:nvSpPr>
        <p:spPr>
          <a:xfrm>
            <a:off x="3088888" y="1285462"/>
            <a:ext cx="5977053" cy="2327535"/>
          </a:xfrm>
          <a:prstGeom prst="wedgeRoundRectCallout">
            <a:avLst>
              <a:gd name="adj1" fmla="val 67199"/>
              <a:gd name="adj2" fmla="val 31158"/>
              <a:gd name="adj3" fmla="val 16667"/>
            </a:avLst>
          </a:prstGeom>
          <a:solidFill>
            <a:srgbClr val="FAEAEE">
              <a:alpha val="99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TW" altLang="en-US" sz="4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76871B1-1A2D-7C8D-51A6-ED8F901017DF}"/>
              </a:ext>
            </a:extLst>
          </p:cNvPr>
          <p:cNvSpPr txBox="1"/>
          <p:nvPr/>
        </p:nvSpPr>
        <p:spPr>
          <a:xfrm>
            <a:off x="4010181" y="1725954"/>
            <a:ext cx="413446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>
              <a:defRPr/>
            </a:pPr>
            <a:r>
              <a:rPr lang="zh-TW" altLang="en-US" sz="4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第一節</a:t>
            </a:r>
            <a:endParaRPr lang="en-US" altLang="zh-TW" sz="4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377">
              <a:defRPr/>
            </a:pPr>
            <a:r>
              <a:rPr lang="zh-TW" altLang="en-US" sz="4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負責任，保平安</a:t>
            </a:r>
            <a:endParaRPr lang="zh-TW" altLang="en-US" sz="4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8218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AEAEE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語音泡泡: 圓角矩形 2">
            <a:extLst>
              <a:ext uri="{FF2B5EF4-FFF2-40B4-BE49-F238E27FC236}">
                <a16:creationId xmlns:a16="http://schemas.microsoft.com/office/drawing/2014/main" id="{D54EB292-07D9-4415-FB75-90BD4AB7DBB5}"/>
              </a:ext>
            </a:extLst>
          </p:cNvPr>
          <p:cNvSpPr/>
          <p:nvPr/>
        </p:nvSpPr>
        <p:spPr>
          <a:xfrm>
            <a:off x="1025060" y="1169941"/>
            <a:ext cx="6733485" cy="2857115"/>
          </a:xfrm>
          <a:prstGeom prst="wedgeRoundRectCallout">
            <a:avLst>
              <a:gd name="adj1" fmla="val 48231"/>
              <a:gd name="adj2" fmla="val 69602"/>
              <a:gd name="adj3" fmla="val 16667"/>
            </a:avLst>
          </a:prstGeom>
          <a:solidFill>
            <a:srgbClr val="FAEAE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lnSpc>
                <a:spcPts val="4500"/>
              </a:lnSpc>
              <a:defRPr/>
            </a:pPr>
            <a:r>
              <a:rPr lang="zh-TW" altLang="en-US" sz="3600" b="1" u="sng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小靖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了解自行車騎士就是駕駛，有身為駕駛的責任後，還要做哪些準備，確保自己的安全呢？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765A1F1-AC07-59C2-66E0-11F5F2BE9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058" y="3233229"/>
            <a:ext cx="5401524" cy="37249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D449CD71-311F-5362-7A06-80A3CC9D4FCF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引起動機│活動一：保護安全大作戰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139475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AEAEE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DCACA1E-6366-C47F-ABB2-7AE3F292293B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引起動機│活動一：保護安全大作戰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136766A6-56BA-E151-D329-0AB4AFE81522}"/>
              </a:ext>
            </a:extLst>
          </p:cNvPr>
          <p:cNvGrpSpPr/>
          <p:nvPr/>
        </p:nvGrpSpPr>
        <p:grpSpPr>
          <a:xfrm>
            <a:off x="433941" y="1205224"/>
            <a:ext cx="11351660" cy="5237097"/>
            <a:chOff x="325455" y="903918"/>
            <a:chExt cx="8596872" cy="3927823"/>
          </a:xfrm>
        </p:grpSpPr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60C80736-6033-492E-D758-0B503C78FED4}"/>
                </a:ext>
              </a:extLst>
            </p:cNvPr>
            <p:cNvSpPr/>
            <p:nvPr/>
          </p:nvSpPr>
          <p:spPr>
            <a:xfrm>
              <a:off x="325455" y="903918"/>
              <a:ext cx="8596872" cy="39278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A92D4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altLang="zh-TW" sz="1867" dirty="0">
                  <a:solidFill>
                    <a:prstClr val="white"/>
                  </a:solidFill>
                  <a:latin typeface="Calibri" panose="020F0502020204030204"/>
                  <a:ea typeface="新細明體" panose="02020500000000000000" pitchFamily="18" charset="-120"/>
                </a:rPr>
                <a:t>Z</a:t>
              </a:r>
              <a:endParaRPr lang="zh-TW" altLang="en-US" sz="1867" dirty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1AFD127E-65B0-2DFB-08A4-295580E62A9B}"/>
                </a:ext>
              </a:extLst>
            </p:cNvPr>
            <p:cNvSpPr txBox="1"/>
            <p:nvPr/>
          </p:nvSpPr>
          <p:spPr>
            <a:xfrm>
              <a:off x="726966" y="2346135"/>
              <a:ext cx="5184308" cy="1967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09585" indent="-609585" defTabSz="914377">
                <a:lnSpc>
                  <a:spcPts val="4000"/>
                </a:lnSpc>
                <a:buFont typeface="Wingdings" panose="05000000000000000000" pitchFamily="2" charset="2"/>
                <a:buAutoNum type="circleNumWdWhitePlain"/>
              </a:pPr>
              <a:r>
                <a:rPr lang="zh-TW" altLang="en-US" sz="32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兩位示範的同學，各拿一支粉筆。</a:t>
              </a:r>
              <a:endParaRPr lang="en-US" altLang="zh-TW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609585" indent="-609585" defTabSz="914377">
                <a:lnSpc>
                  <a:spcPts val="4000"/>
                </a:lnSpc>
                <a:buFont typeface="Wingdings" panose="05000000000000000000" pitchFamily="2" charset="2"/>
                <a:buAutoNum type="circleNumWdWhitePlain"/>
              </a:pPr>
              <a:r>
                <a:rPr lang="zh-TW" altLang="en-US" sz="32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一位站著，手臂平舉；一位蹲下，將手接近地面。</a:t>
              </a:r>
              <a:endParaRPr lang="en-US" altLang="zh-TW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609585" indent="-609585" defTabSz="914377">
                <a:lnSpc>
                  <a:spcPts val="4000"/>
                </a:lnSpc>
                <a:buFont typeface="Wingdings" panose="05000000000000000000" pitchFamily="2" charset="2"/>
                <a:buAutoNum type="circleNumWdWhitePlain"/>
              </a:pPr>
              <a:r>
                <a:rPr lang="zh-TW" altLang="en-US" sz="32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兩位同學一起鬆開手，讓粉筆落下，看看會發生什麼事。</a:t>
              </a:r>
              <a:endParaRPr lang="zh-TW" altLang="en-US" sz="3733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" name="圓角矩形圖說文字 5">
              <a:extLst>
                <a:ext uri="{FF2B5EF4-FFF2-40B4-BE49-F238E27FC236}">
                  <a16:creationId xmlns:a16="http://schemas.microsoft.com/office/drawing/2014/main" id="{C94CC14A-0CD3-2504-1021-6F60052ABA81}"/>
                </a:ext>
              </a:extLst>
            </p:cNvPr>
            <p:cNvSpPr/>
            <p:nvPr/>
          </p:nvSpPr>
          <p:spPr>
            <a:xfrm>
              <a:off x="816933" y="1681518"/>
              <a:ext cx="1591876" cy="451679"/>
            </a:xfrm>
            <a:prstGeom prst="wedgeRoundRectCallout">
              <a:avLst>
                <a:gd name="adj1" fmla="val 12158"/>
                <a:gd name="adj2" fmla="val 46956"/>
                <a:gd name="adj3" fmla="val 16667"/>
              </a:avLst>
            </a:prstGeom>
            <a:solidFill>
              <a:srgbClr val="A92D48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 defTabSz="1219170">
                <a:defRPr/>
              </a:pPr>
              <a:r>
                <a:rPr lang="zh-TW" altLang="en-US" sz="32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實作時間</a:t>
              </a:r>
              <a:endParaRPr lang="en-US" altLang="zh-TW" sz="32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93BEEE44-D492-F56B-8BCF-CDA50C8BB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8682" y="1907357"/>
              <a:ext cx="2876354" cy="268869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圓角矩形圖說文字 1">
            <a:extLst>
              <a:ext uri="{FF2B5EF4-FFF2-40B4-BE49-F238E27FC236}">
                <a16:creationId xmlns:a16="http://schemas.microsoft.com/office/drawing/2014/main" id="{F1478987-0DAF-C2DF-77D2-33F5818A840F}"/>
              </a:ext>
            </a:extLst>
          </p:cNvPr>
          <p:cNvSpPr/>
          <p:nvPr/>
        </p:nvSpPr>
        <p:spPr>
          <a:xfrm>
            <a:off x="1828800" y="648369"/>
            <a:ext cx="8686800" cy="1235851"/>
          </a:xfrm>
          <a:prstGeom prst="wedgeRoundRectCallout">
            <a:avLst>
              <a:gd name="adj1" fmla="val 27960"/>
              <a:gd name="adj2" fmla="val 47415"/>
              <a:gd name="adj3" fmla="val 16667"/>
            </a:avLst>
          </a:prstGeom>
          <a:solidFill>
            <a:srgbClr val="F9E7EB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想一想：如果手上拿著粉筆，一鬆開手，</a:t>
            </a:r>
            <a:endParaRPr lang="en-US" altLang="zh-TW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1219170"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落下的粉筆會變成怎麼樣？</a:t>
            </a:r>
            <a:endParaRPr lang="en-US" altLang="zh-TW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2147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AEAEE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語音泡泡: 圓角矩形 3">
            <a:extLst>
              <a:ext uri="{FF2B5EF4-FFF2-40B4-BE49-F238E27FC236}">
                <a16:creationId xmlns:a16="http://schemas.microsoft.com/office/drawing/2014/main" id="{C2A035A7-6106-9624-6E40-21C30AA4B68D}"/>
              </a:ext>
            </a:extLst>
          </p:cNvPr>
          <p:cNvSpPr/>
          <p:nvPr/>
        </p:nvSpPr>
        <p:spPr>
          <a:xfrm>
            <a:off x="905164" y="665521"/>
            <a:ext cx="10381672" cy="5135417"/>
          </a:xfrm>
          <a:prstGeom prst="wedgeRoundRectCallout">
            <a:avLst>
              <a:gd name="adj1" fmla="val -48038"/>
              <a:gd name="adj2" fmla="val 25809"/>
              <a:gd name="adj3" fmla="val 16667"/>
            </a:avLst>
          </a:prstGeom>
          <a:solidFill>
            <a:srgbClr val="FAEAE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defTabSz="914377">
              <a:lnSpc>
                <a:spcPts val="5333"/>
              </a:lnSpc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粉筆不只是形狀像人類的四肢一樣細長，</a:t>
            </a:r>
            <a:b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它的成分和骨頭一樣，都含有鈣的成分。</a:t>
            </a:r>
            <a:endParaRPr lang="en-US" altLang="zh-TW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377">
              <a:lnSpc>
                <a:spcPts val="5333"/>
              </a:lnSpc>
              <a:defRPr/>
            </a:pPr>
            <a:endParaRPr lang="en-US" altLang="zh-TW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377">
              <a:lnSpc>
                <a:spcPts val="5333"/>
              </a:lnSpc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也就是說，</a:t>
            </a:r>
            <a:b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粉筆和骨頭有相似的地方，</a:t>
            </a:r>
            <a:b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遇到撞擊後，很容易斷裂受傷。</a:t>
            </a:r>
            <a:br>
              <a:rPr lang="zh-TW" altLang="en-US" sz="36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zh-TW" sz="3600" b="1" dirty="0">
              <a:solidFill>
                <a:srgbClr val="A92D4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765A1F1-AC07-59C2-66E0-11F5F2BE9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058" y="3233229"/>
            <a:ext cx="5401524" cy="37249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D449CD71-311F-5362-7A06-80A3CC9D4FCF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引起動機│活動一：保護安全大作戰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27631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AEAEE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群組 16">
            <a:extLst>
              <a:ext uri="{FF2B5EF4-FFF2-40B4-BE49-F238E27FC236}">
                <a16:creationId xmlns:a16="http://schemas.microsoft.com/office/drawing/2014/main" id="{0FD7764F-C96B-30FB-AD16-25E2E3F22DFB}"/>
              </a:ext>
            </a:extLst>
          </p:cNvPr>
          <p:cNvGrpSpPr/>
          <p:nvPr/>
        </p:nvGrpSpPr>
        <p:grpSpPr>
          <a:xfrm>
            <a:off x="899007" y="1046789"/>
            <a:ext cx="10406303" cy="5174959"/>
            <a:chOff x="674255" y="785091"/>
            <a:chExt cx="7804727" cy="3881219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AE703F0B-5EEC-0C7E-AEB8-EA59FC033BB6}"/>
                </a:ext>
              </a:extLst>
            </p:cNvPr>
            <p:cNvSpPr/>
            <p:nvPr/>
          </p:nvSpPr>
          <p:spPr>
            <a:xfrm>
              <a:off x="674255" y="785091"/>
              <a:ext cx="7804727" cy="3881219"/>
            </a:xfrm>
            <a:custGeom>
              <a:avLst/>
              <a:gdLst>
                <a:gd name="connsiteX0" fmla="*/ 0 w 7804727"/>
                <a:gd name="connsiteY0" fmla="*/ 0 h 3881219"/>
                <a:gd name="connsiteX1" fmla="*/ 572347 w 7804727"/>
                <a:gd name="connsiteY1" fmla="*/ 0 h 3881219"/>
                <a:gd name="connsiteX2" fmla="*/ 1300788 w 7804727"/>
                <a:gd name="connsiteY2" fmla="*/ 0 h 3881219"/>
                <a:gd name="connsiteX3" fmla="*/ 1795087 w 7804727"/>
                <a:gd name="connsiteY3" fmla="*/ 0 h 3881219"/>
                <a:gd name="connsiteX4" fmla="*/ 2445481 w 7804727"/>
                <a:gd name="connsiteY4" fmla="*/ 0 h 3881219"/>
                <a:gd name="connsiteX5" fmla="*/ 3173922 w 7804727"/>
                <a:gd name="connsiteY5" fmla="*/ 0 h 3881219"/>
                <a:gd name="connsiteX6" fmla="*/ 3590174 w 7804727"/>
                <a:gd name="connsiteY6" fmla="*/ 0 h 3881219"/>
                <a:gd name="connsiteX7" fmla="*/ 4006427 w 7804727"/>
                <a:gd name="connsiteY7" fmla="*/ 0 h 3881219"/>
                <a:gd name="connsiteX8" fmla="*/ 4812915 w 7804727"/>
                <a:gd name="connsiteY8" fmla="*/ 0 h 3881219"/>
                <a:gd name="connsiteX9" fmla="*/ 5463309 w 7804727"/>
                <a:gd name="connsiteY9" fmla="*/ 0 h 3881219"/>
                <a:gd name="connsiteX10" fmla="*/ 5879561 w 7804727"/>
                <a:gd name="connsiteY10" fmla="*/ 0 h 3881219"/>
                <a:gd name="connsiteX11" fmla="*/ 6529955 w 7804727"/>
                <a:gd name="connsiteY11" fmla="*/ 0 h 3881219"/>
                <a:gd name="connsiteX12" fmla="*/ 7804727 w 7804727"/>
                <a:gd name="connsiteY12" fmla="*/ 0 h 3881219"/>
                <a:gd name="connsiteX13" fmla="*/ 7804727 w 7804727"/>
                <a:gd name="connsiteY13" fmla="*/ 608058 h 3881219"/>
                <a:gd name="connsiteX14" fmla="*/ 7804727 w 7804727"/>
                <a:gd name="connsiteY14" fmla="*/ 1254927 h 3881219"/>
                <a:gd name="connsiteX15" fmla="*/ 7804727 w 7804727"/>
                <a:gd name="connsiteY15" fmla="*/ 1785361 h 3881219"/>
                <a:gd name="connsiteX16" fmla="*/ 7804727 w 7804727"/>
                <a:gd name="connsiteY16" fmla="*/ 2509855 h 3881219"/>
                <a:gd name="connsiteX17" fmla="*/ 7804727 w 7804727"/>
                <a:gd name="connsiteY17" fmla="*/ 3156725 h 3881219"/>
                <a:gd name="connsiteX18" fmla="*/ 7804727 w 7804727"/>
                <a:gd name="connsiteY18" fmla="*/ 3881219 h 3881219"/>
                <a:gd name="connsiteX19" fmla="*/ 7232380 w 7804727"/>
                <a:gd name="connsiteY19" fmla="*/ 3881219 h 3881219"/>
                <a:gd name="connsiteX20" fmla="*/ 6738081 w 7804727"/>
                <a:gd name="connsiteY20" fmla="*/ 3881219 h 3881219"/>
                <a:gd name="connsiteX21" fmla="*/ 5931593 w 7804727"/>
                <a:gd name="connsiteY21" fmla="*/ 3881219 h 3881219"/>
                <a:gd name="connsiteX22" fmla="*/ 5281199 w 7804727"/>
                <a:gd name="connsiteY22" fmla="*/ 3881219 h 3881219"/>
                <a:gd name="connsiteX23" fmla="*/ 4864946 w 7804727"/>
                <a:gd name="connsiteY23" fmla="*/ 3881219 h 3881219"/>
                <a:gd name="connsiteX24" fmla="*/ 4214553 w 7804727"/>
                <a:gd name="connsiteY24" fmla="*/ 3881219 h 3881219"/>
                <a:gd name="connsiteX25" fmla="*/ 3642206 w 7804727"/>
                <a:gd name="connsiteY25" fmla="*/ 3881219 h 3881219"/>
                <a:gd name="connsiteX26" fmla="*/ 3069859 w 7804727"/>
                <a:gd name="connsiteY26" fmla="*/ 3881219 h 3881219"/>
                <a:gd name="connsiteX27" fmla="*/ 2497513 w 7804727"/>
                <a:gd name="connsiteY27" fmla="*/ 3881219 h 3881219"/>
                <a:gd name="connsiteX28" fmla="*/ 1925166 w 7804727"/>
                <a:gd name="connsiteY28" fmla="*/ 3881219 h 3881219"/>
                <a:gd name="connsiteX29" fmla="*/ 1196725 w 7804727"/>
                <a:gd name="connsiteY29" fmla="*/ 3881219 h 3881219"/>
                <a:gd name="connsiteX30" fmla="*/ 0 w 7804727"/>
                <a:gd name="connsiteY30" fmla="*/ 3881219 h 3881219"/>
                <a:gd name="connsiteX31" fmla="*/ 0 w 7804727"/>
                <a:gd name="connsiteY31" fmla="*/ 3350786 h 3881219"/>
                <a:gd name="connsiteX32" fmla="*/ 0 w 7804727"/>
                <a:gd name="connsiteY32" fmla="*/ 2742728 h 3881219"/>
                <a:gd name="connsiteX33" fmla="*/ 0 w 7804727"/>
                <a:gd name="connsiteY33" fmla="*/ 2057046 h 3881219"/>
                <a:gd name="connsiteX34" fmla="*/ 0 w 7804727"/>
                <a:gd name="connsiteY34" fmla="*/ 1332552 h 3881219"/>
                <a:gd name="connsiteX35" fmla="*/ 0 w 7804727"/>
                <a:gd name="connsiteY35" fmla="*/ 802119 h 3881219"/>
                <a:gd name="connsiteX36" fmla="*/ 0 w 7804727"/>
                <a:gd name="connsiteY36" fmla="*/ 0 h 3881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804727" h="3881219" fill="none" extrusionOk="0">
                  <a:moveTo>
                    <a:pt x="0" y="0"/>
                  </a:moveTo>
                  <a:cubicBezTo>
                    <a:pt x="198939" y="-3348"/>
                    <a:pt x="401483" y="15914"/>
                    <a:pt x="572347" y="0"/>
                  </a:cubicBezTo>
                  <a:cubicBezTo>
                    <a:pt x="743211" y="-15914"/>
                    <a:pt x="985695" y="4986"/>
                    <a:pt x="1300788" y="0"/>
                  </a:cubicBezTo>
                  <a:cubicBezTo>
                    <a:pt x="1615881" y="-4986"/>
                    <a:pt x="1548393" y="14868"/>
                    <a:pt x="1795087" y="0"/>
                  </a:cubicBezTo>
                  <a:cubicBezTo>
                    <a:pt x="2041781" y="-14868"/>
                    <a:pt x="2170327" y="789"/>
                    <a:pt x="2445481" y="0"/>
                  </a:cubicBezTo>
                  <a:cubicBezTo>
                    <a:pt x="2720635" y="-789"/>
                    <a:pt x="2992701" y="-14382"/>
                    <a:pt x="3173922" y="0"/>
                  </a:cubicBezTo>
                  <a:cubicBezTo>
                    <a:pt x="3355143" y="14382"/>
                    <a:pt x="3482485" y="7726"/>
                    <a:pt x="3590174" y="0"/>
                  </a:cubicBezTo>
                  <a:cubicBezTo>
                    <a:pt x="3697863" y="-7726"/>
                    <a:pt x="3870897" y="17573"/>
                    <a:pt x="4006427" y="0"/>
                  </a:cubicBezTo>
                  <a:cubicBezTo>
                    <a:pt x="4141957" y="-17573"/>
                    <a:pt x="4444639" y="38741"/>
                    <a:pt x="4812915" y="0"/>
                  </a:cubicBezTo>
                  <a:cubicBezTo>
                    <a:pt x="5181191" y="-38741"/>
                    <a:pt x="5143571" y="21205"/>
                    <a:pt x="5463309" y="0"/>
                  </a:cubicBezTo>
                  <a:cubicBezTo>
                    <a:pt x="5783047" y="-21205"/>
                    <a:pt x="5779071" y="-15607"/>
                    <a:pt x="5879561" y="0"/>
                  </a:cubicBezTo>
                  <a:cubicBezTo>
                    <a:pt x="5980051" y="15607"/>
                    <a:pt x="6237093" y="-8040"/>
                    <a:pt x="6529955" y="0"/>
                  </a:cubicBezTo>
                  <a:cubicBezTo>
                    <a:pt x="6822817" y="8040"/>
                    <a:pt x="7444712" y="18703"/>
                    <a:pt x="7804727" y="0"/>
                  </a:cubicBezTo>
                  <a:cubicBezTo>
                    <a:pt x="7783079" y="202196"/>
                    <a:pt x="7822704" y="336410"/>
                    <a:pt x="7804727" y="608058"/>
                  </a:cubicBezTo>
                  <a:cubicBezTo>
                    <a:pt x="7786750" y="879706"/>
                    <a:pt x="7800468" y="1090983"/>
                    <a:pt x="7804727" y="1254927"/>
                  </a:cubicBezTo>
                  <a:cubicBezTo>
                    <a:pt x="7808986" y="1418871"/>
                    <a:pt x="7789823" y="1540474"/>
                    <a:pt x="7804727" y="1785361"/>
                  </a:cubicBezTo>
                  <a:cubicBezTo>
                    <a:pt x="7819631" y="2030248"/>
                    <a:pt x="7810735" y="2246939"/>
                    <a:pt x="7804727" y="2509855"/>
                  </a:cubicBezTo>
                  <a:cubicBezTo>
                    <a:pt x="7798719" y="2772771"/>
                    <a:pt x="7782699" y="2845066"/>
                    <a:pt x="7804727" y="3156725"/>
                  </a:cubicBezTo>
                  <a:cubicBezTo>
                    <a:pt x="7826756" y="3468384"/>
                    <a:pt x="7770593" y="3543345"/>
                    <a:pt x="7804727" y="3881219"/>
                  </a:cubicBezTo>
                  <a:cubicBezTo>
                    <a:pt x="7608332" y="3882490"/>
                    <a:pt x="7515434" y="3890992"/>
                    <a:pt x="7232380" y="3881219"/>
                  </a:cubicBezTo>
                  <a:cubicBezTo>
                    <a:pt x="6949326" y="3871446"/>
                    <a:pt x="6910421" y="3868273"/>
                    <a:pt x="6738081" y="3881219"/>
                  </a:cubicBezTo>
                  <a:cubicBezTo>
                    <a:pt x="6565741" y="3894165"/>
                    <a:pt x="6224324" y="3889317"/>
                    <a:pt x="5931593" y="3881219"/>
                  </a:cubicBezTo>
                  <a:cubicBezTo>
                    <a:pt x="5638862" y="3873121"/>
                    <a:pt x="5439439" y="3903303"/>
                    <a:pt x="5281199" y="3881219"/>
                  </a:cubicBezTo>
                  <a:cubicBezTo>
                    <a:pt x="5122959" y="3859135"/>
                    <a:pt x="5004660" y="3866586"/>
                    <a:pt x="4864946" y="3881219"/>
                  </a:cubicBezTo>
                  <a:cubicBezTo>
                    <a:pt x="4725232" y="3895852"/>
                    <a:pt x="4484083" y="3903659"/>
                    <a:pt x="4214553" y="3881219"/>
                  </a:cubicBezTo>
                  <a:cubicBezTo>
                    <a:pt x="3945023" y="3858779"/>
                    <a:pt x="3926174" y="3860003"/>
                    <a:pt x="3642206" y="3881219"/>
                  </a:cubicBezTo>
                  <a:cubicBezTo>
                    <a:pt x="3358238" y="3902435"/>
                    <a:pt x="3311902" y="3867080"/>
                    <a:pt x="3069859" y="3881219"/>
                  </a:cubicBezTo>
                  <a:cubicBezTo>
                    <a:pt x="2827816" y="3895358"/>
                    <a:pt x="2646144" y="3873070"/>
                    <a:pt x="2497513" y="3881219"/>
                  </a:cubicBezTo>
                  <a:cubicBezTo>
                    <a:pt x="2348882" y="3889368"/>
                    <a:pt x="2100365" y="3886547"/>
                    <a:pt x="1925166" y="3881219"/>
                  </a:cubicBezTo>
                  <a:cubicBezTo>
                    <a:pt x="1749967" y="3875891"/>
                    <a:pt x="1537909" y="3883228"/>
                    <a:pt x="1196725" y="3881219"/>
                  </a:cubicBezTo>
                  <a:cubicBezTo>
                    <a:pt x="855541" y="3879210"/>
                    <a:pt x="480492" y="3841242"/>
                    <a:pt x="0" y="3881219"/>
                  </a:cubicBezTo>
                  <a:cubicBezTo>
                    <a:pt x="-18999" y="3634506"/>
                    <a:pt x="6967" y="3605066"/>
                    <a:pt x="0" y="3350786"/>
                  </a:cubicBezTo>
                  <a:cubicBezTo>
                    <a:pt x="-6967" y="3096506"/>
                    <a:pt x="-20484" y="2904853"/>
                    <a:pt x="0" y="2742728"/>
                  </a:cubicBezTo>
                  <a:cubicBezTo>
                    <a:pt x="20484" y="2580603"/>
                    <a:pt x="29893" y="2218590"/>
                    <a:pt x="0" y="2057046"/>
                  </a:cubicBezTo>
                  <a:cubicBezTo>
                    <a:pt x="-29893" y="1895502"/>
                    <a:pt x="-14475" y="1571683"/>
                    <a:pt x="0" y="1332552"/>
                  </a:cubicBezTo>
                  <a:cubicBezTo>
                    <a:pt x="14475" y="1093421"/>
                    <a:pt x="12365" y="958435"/>
                    <a:pt x="0" y="802119"/>
                  </a:cubicBezTo>
                  <a:cubicBezTo>
                    <a:pt x="-12365" y="645803"/>
                    <a:pt x="6243" y="328715"/>
                    <a:pt x="0" y="0"/>
                  </a:cubicBezTo>
                  <a:close/>
                </a:path>
                <a:path w="7804727" h="3881219" stroke="0" extrusionOk="0">
                  <a:moveTo>
                    <a:pt x="0" y="0"/>
                  </a:moveTo>
                  <a:cubicBezTo>
                    <a:pt x="253858" y="10391"/>
                    <a:pt x="311618" y="-5957"/>
                    <a:pt x="572347" y="0"/>
                  </a:cubicBezTo>
                  <a:cubicBezTo>
                    <a:pt x="833076" y="5957"/>
                    <a:pt x="807005" y="-19102"/>
                    <a:pt x="988599" y="0"/>
                  </a:cubicBezTo>
                  <a:cubicBezTo>
                    <a:pt x="1170193" y="19102"/>
                    <a:pt x="1547991" y="8861"/>
                    <a:pt x="1795087" y="0"/>
                  </a:cubicBezTo>
                  <a:cubicBezTo>
                    <a:pt x="2042183" y="-8861"/>
                    <a:pt x="2137920" y="15541"/>
                    <a:pt x="2367434" y="0"/>
                  </a:cubicBezTo>
                  <a:cubicBezTo>
                    <a:pt x="2596948" y="-15541"/>
                    <a:pt x="2729193" y="-7173"/>
                    <a:pt x="2939781" y="0"/>
                  </a:cubicBezTo>
                  <a:cubicBezTo>
                    <a:pt x="3150369" y="7173"/>
                    <a:pt x="3374891" y="-36573"/>
                    <a:pt x="3746269" y="0"/>
                  </a:cubicBezTo>
                  <a:cubicBezTo>
                    <a:pt x="4117647" y="36573"/>
                    <a:pt x="4004348" y="16998"/>
                    <a:pt x="4240568" y="0"/>
                  </a:cubicBezTo>
                  <a:cubicBezTo>
                    <a:pt x="4476788" y="-16998"/>
                    <a:pt x="4844024" y="-21885"/>
                    <a:pt x="5047057" y="0"/>
                  </a:cubicBezTo>
                  <a:cubicBezTo>
                    <a:pt x="5250090" y="21885"/>
                    <a:pt x="5527832" y="14938"/>
                    <a:pt x="5853545" y="0"/>
                  </a:cubicBezTo>
                  <a:cubicBezTo>
                    <a:pt x="6179258" y="-14938"/>
                    <a:pt x="6345799" y="8708"/>
                    <a:pt x="6503939" y="0"/>
                  </a:cubicBezTo>
                  <a:cubicBezTo>
                    <a:pt x="6662079" y="-8708"/>
                    <a:pt x="7369807" y="13919"/>
                    <a:pt x="7804727" y="0"/>
                  </a:cubicBezTo>
                  <a:cubicBezTo>
                    <a:pt x="7823942" y="149859"/>
                    <a:pt x="7820979" y="482129"/>
                    <a:pt x="7804727" y="608058"/>
                  </a:cubicBezTo>
                  <a:cubicBezTo>
                    <a:pt x="7788475" y="733987"/>
                    <a:pt x="7779927" y="916928"/>
                    <a:pt x="7804727" y="1138491"/>
                  </a:cubicBezTo>
                  <a:cubicBezTo>
                    <a:pt x="7829527" y="1360054"/>
                    <a:pt x="7799005" y="1588454"/>
                    <a:pt x="7804727" y="1785361"/>
                  </a:cubicBezTo>
                  <a:cubicBezTo>
                    <a:pt x="7810450" y="1982268"/>
                    <a:pt x="7819807" y="2229723"/>
                    <a:pt x="7804727" y="2432231"/>
                  </a:cubicBezTo>
                  <a:cubicBezTo>
                    <a:pt x="7789648" y="2634739"/>
                    <a:pt x="7819528" y="2812134"/>
                    <a:pt x="7804727" y="3079100"/>
                  </a:cubicBezTo>
                  <a:cubicBezTo>
                    <a:pt x="7789926" y="3346066"/>
                    <a:pt x="7836851" y="3589336"/>
                    <a:pt x="7804727" y="3881219"/>
                  </a:cubicBezTo>
                  <a:cubicBezTo>
                    <a:pt x="7637444" y="3890109"/>
                    <a:pt x="7314406" y="3916598"/>
                    <a:pt x="7076286" y="3881219"/>
                  </a:cubicBezTo>
                  <a:cubicBezTo>
                    <a:pt x="6838166" y="3845840"/>
                    <a:pt x="6764147" y="3889429"/>
                    <a:pt x="6660034" y="3881219"/>
                  </a:cubicBezTo>
                  <a:cubicBezTo>
                    <a:pt x="6555921" y="3873009"/>
                    <a:pt x="6379736" y="3863951"/>
                    <a:pt x="6165734" y="3881219"/>
                  </a:cubicBezTo>
                  <a:cubicBezTo>
                    <a:pt x="5951732" y="3898487"/>
                    <a:pt x="5530632" y="3857150"/>
                    <a:pt x="5359246" y="3881219"/>
                  </a:cubicBezTo>
                  <a:cubicBezTo>
                    <a:pt x="5187860" y="3905288"/>
                    <a:pt x="4964051" y="3896607"/>
                    <a:pt x="4708852" y="3881219"/>
                  </a:cubicBezTo>
                  <a:cubicBezTo>
                    <a:pt x="4453653" y="3865831"/>
                    <a:pt x="4414160" y="3873706"/>
                    <a:pt x="4214553" y="3881219"/>
                  </a:cubicBezTo>
                  <a:cubicBezTo>
                    <a:pt x="4014946" y="3888732"/>
                    <a:pt x="3827345" y="3880070"/>
                    <a:pt x="3564159" y="3881219"/>
                  </a:cubicBezTo>
                  <a:cubicBezTo>
                    <a:pt x="3300973" y="3882368"/>
                    <a:pt x="3337848" y="3889474"/>
                    <a:pt x="3147907" y="3881219"/>
                  </a:cubicBezTo>
                  <a:cubicBezTo>
                    <a:pt x="2957966" y="3872964"/>
                    <a:pt x="2875949" y="3884486"/>
                    <a:pt x="2731654" y="3881219"/>
                  </a:cubicBezTo>
                  <a:cubicBezTo>
                    <a:pt x="2587359" y="3877952"/>
                    <a:pt x="2282301" y="3893984"/>
                    <a:pt x="2081261" y="3881219"/>
                  </a:cubicBezTo>
                  <a:cubicBezTo>
                    <a:pt x="1880221" y="3868454"/>
                    <a:pt x="1721230" y="3879705"/>
                    <a:pt x="1586961" y="3881219"/>
                  </a:cubicBezTo>
                  <a:cubicBezTo>
                    <a:pt x="1452692" y="3882733"/>
                    <a:pt x="1140781" y="3850229"/>
                    <a:pt x="858520" y="3881219"/>
                  </a:cubicBezTo>
                  <a:cubicBezTo>
                    <a:pt x="576259" y="3912209"/>
                    <a:pt x="221549" y="3886529"/>
                    <a:pt x="0" y="3881219"/>
                  </a:cubicBezTo>
                  <a:cubicBezTo>
                    <a:pt x="12088" y="3733288"/>
                    <a:pt x="-19757" y="3500265"/>
                    <a:pt x="0" y="3195537"/>
                  </a:cubicBezTo>
                  <a:cubicBezTo>
                    <a:pt x="19757" y="2890809"/>
                    <a:pt x="23771" y="2663676"/>
                    <a:pt x="0" y="2509855"/>
                  </a:cubicBezTo>
                  <a:cubicBezTo>
                    <a:pt x="-23771" y="2356034"/>
                    <a:pt x="11850" y="2093313"/>
                    <a:pt x="0" y="1940610"/>
                  </a:cubicBezTo>
                  <a:cubicBezTo>
                    <a:pt x="-11850" y="1787907"/>
                    <a:pt x="28136" y="1477892"/>
                    <a:pt x="0" y="1254927"/>
                  </a:cubicBezTo>
                  <a:cubicBezTo>
                    <a:pt x="-28136" y="1031962"/>
                    <a:pt x="-26243" y="29790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A92D48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TW" altLang="en-US" sz="1867">
                <a:ln w="19050">
                  <a:solidFill>
                    <a:srgbClr val="A92D48"/>
                  </a:solidFill>
                </a:ln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grpSp>
          <p:nvGrpSpPr>
            <p:cNvPr id="16" name="群組 15">
              <a:extLst>
                <a:ext uri="{FF2B5EF4-FFF2-40B4-BE49-F238E27FC236}">
                  <a16:creationId xmlns:a16="http://schemas.microsoft.com/office/drawing/2014/main" id="{675735E0-C96E-C0EB-CE8E-D20A01881CF3}"/>
                </a:ext>
              </a:extLst>
            </p:cNvPr>
            <p:cNvGrpSpPr/>
            <p:nvPr/>
          </p:nvGrpSpPr>
          <p:grpSpPr>
            <a:xfrm>
              <a:off x="1080655" y="1203216"/>
              <a:ext cx="7112000" cy="3463094"/>
              <a:chOff x="1080655" y="1203216"/>
              <a:chExt cx="7112000" cy="3463094"/>
            </a:xfrm>
          </p:grpSpPr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FB5CFD10-D204-0539-8FB0-F4F7E284186C}"/>
                  </a:ext>
                </a:extLst>
              </p:cNvPr>
              <p:cNvSpPr txBox="1"/>
              <p:nvPr/>
            </p:nvSpPr>
            <p:spPr>
              <a:xfrm>
                <a:off x="2004910" y="1203216"/>
                <a:ext cx="5134179" cy="4284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377">
                  <a:lnSpc>
                    <a:spcPts val="4000"/>
                  </a:lnSpc>
                </a:pPr>
                <a:r>
                  <a:rPr lang="zh-TW" altLang="en-US" sz="3200" b="1" dirty="0">
                    <a:solidFill>
                      <a:srgbClr val="A92D48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今天的任務是保護粉筆的完整！</a:t>
                </a:r>
                <a:endParaRPr lang="zh-TW" altLang="en-US" sz="3733" b="1" dirty="0">
                  <a:solidFill>
                    <a:srgbClr val="A92D48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grpSp>
            <p:nvGrpSpPr>
              <p:cNvPr id="13" name="群組 12">
                <a:extLst>
                  <a:ext uri="{FF2B5EF4-FFF2-40B4-BE49-F238E27FC236}">
                    <a16:creationId xmlns:a16="http://schemas.microsoft.com/office/drawing/2014/main" id="{DEEAEC81-9011-0249-3DBA-BCEDBFDAC48A}"/>
                  </a:ext>
                </a:extLst>
              </p:cNvPr>
              <p:cNvGrpSpPr/>
              <p:nvPr/>
            </p:nvGrpSpPr>
            <p:grpSpPr>
              <a:xfrm>
                <a:off x="1080655" y="1801894"/>
                <a:ext cx="6528459" cy="451779"/>
                <a:chOff x="1080655" y="1801894"/>
                <a:chExt cx="6528459" cy="451779"/>
              </a:xfrm>
            </p:grpSpPr>
            <p:sp>
              <p:nvSpPr>
                <p:cNvPr id="9" name="矩形 8">
                  <a:extLst>
                    <a:ext uri="{FF2B5EF4-FFF2-40B4-BE49-F238E27FC236}">
                      <a16:creationId xmlns:a16="http://schemas.microsoft.com/office/drawing/2014/main" id="{3B90EDDB-A185-3FFD-9AAB-096B641A15D8}"/>
                    </a:ext>
                  </a:extLst>
                </p:cNvPr>
                <p:cNvSpPr/>
                <p:nvPr/>
              </p:nvSpPr>
              <p:spPr>
                <a:xfrm>
                  <a:off x="1080655" y="1801894"/>
                  <a:ext cx="924255" cy="451779"/>
                </a:xfrm>
                <a:prstGeom prst="rect">
                  <a:avLst/>
                </a:prstGeom>
                <a:solidFill>
                  <a:srgbClr val="F9E7EB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r>
                    <a:rPr lang="zh-TW" altLang="en-US" sz="3200" b="1" dirty="0">
                      <a:solidFill>
                        <a:prstClr val="black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材料</a:t>
                  </a:r>
                </a:p>
              </p:txBody>
            </p:sp>
            <p:sp>
              <p:nvSpPr>
                <p:cNvPr id="10" name="文字方塊 9">
                  <a:extLst>
                    <a:ext uri="{FF2B5EF4-FFF2-40B4-BE49-F238E27FC236}">
                      <a16:creationId xmlns:a16="http://schemas.microsoft.com/office/drawing/2014/main" id="{6F005B9E-0E3D-7AEB-6791-CF57BF8556C7}"/>
                    </a:ext>
                  </a:extLst>
                </p:cNvPr>
                <p:cNvSpPr txBox="1"/>
                <p:nvPr/>
              </p:nvSpPr>
              <p:spPr>
                <a:xfrm>
                  <a:off x="2053898" y="1801894"/>
                  <a:ext cx="5555216" cy="42843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914377">
                    <a:lnSpc>
                      <a:spcPts val="4000"/>
                    </a:lnSpc>
                  </a:pPr>
                  <a:r>
                    <a:rPr lang="en-US" altLang="zh-TW" sz="3200" dirty="0">
                      <a:solidFill>
                        <a:prstClr val="black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3 </a:t>
                  </a:r>
                  <a:r>
                    <a:rPr lang="zh-TW" altLang="en-US" sz="3200" dirty="0">
                      <a:solidFill>
                        <a:prstClr val="black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枝粉筆、</a:t>
                  </a:r>
                  <a:r>
                    <a:rPr lang="en-US" altLang="zh-TW" sz="3200" dirty="0">
                      <a:solidFill>
                        <a:prstClr val="black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1 </a:t>
                  </a:r>
                  <a:r>
                    <a:rPr lang="zh-TW" altLang="en-US" sz="3200" dirty="0">
                      <a:solidFill>
                        <a:prstClr val="black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包面紙和</a:t>
                  </a:r>
                  <a:r>
                    <a:rPr lang="en-US" altLang="zh-TW" sz="3200" dirty="0">
                      <a:solidFill>
                        <a:prstClr val="black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1 </a:t>
                  </a:r>
                  <a:r>
                    <a:rPr lang="zh-TW" altLang="en-US" sz="3200" dirty="0">
                      <a:solidFill>
                        <a:prstClr val="black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支大口徑吸管</a:t>
                  </a:r>
                  <a:endParaRPr lang="zh-TW" altLang="en-US" sz="3733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  <p:grpSp>
            <p:nvGrpSpPr>
              <p:cNvPr id="15" name="群組 14">
                <a:extLst>
                  <a:ext uri="{FF2B5EF4-FFF2-40B4-BE49-F238E27FC236}">
                    <a16:creationId xmlns:a16="http://schemas.microsoft.com/office/drawing/2014/main" id="{C5048B22-9F05-CB98-B8D0-2177C2CC6EA1}"/>
                  </a:ext>
                </a:extLst>
              </p:cNvPr>
              <p:cNvGrpSpPr/>
              <p:nvPr/>
            </p:nvGrpSpPr>
            <p:grpSpPr>
              <a:xfrm>
                <a:off x="1080655" y="2409289"/>
                <a:ext cx="7112000" cy="2257021"/>
                <a:chOff x="1080655" y="2409289"/>
                <a:chExt cx="7112000" cy="2257021"/>
              </a:xfrm>
            </p:grpSpPr>
            <p:grpSp>
              <p:nvGrpSpPr>
                <p:cNvPr id="14" name="群組 13">
                  <a:extLst>
                    <a:ext uri="{FF2B5EF4-FFF2-40B4-BE49-F238E27FC236}">
                      <a16:creationId xmlns:a16="http://schemas.microsoft.com/office/drawing/2014/main" id="{DDF377EA-7D23-A685-E393-F89190C3EFE6}"/>
                    </a:ext>
                  </a:extLst>
                </p:cNvPr>
                <p:cNvGrpSpPr/>
                <p:nvPr/>
              </p:nvGrpSpPr>
              <p:grpSpPr>
                <a:xfrm>
                  <a:off x="1080655" y="2409289"/>
                  <a:ext cx="7112000" cy="2028587"/>
                  <a:chOff x="1080655" y="2409289"/>
                  <a:chExt cx="7112000" cy="2028587"/>
                </a:xfrm>
              </p:grpSpPr>
              <p:sp>
                <p:nvSpPr>
                  <p:cNvPr id="8" name="矩形 7">
                    <a:extLst>
                      <a:ext uri="{FF2B5EF4-FFF2-40B4-BE49-F238E27FC236}">
                        <a16:creationId xmlns:a16="http://schemas.microsoft.com/office/drawing/2014/main" id="{884D7E7B-A240-6AE9-7129-A086BB7BF045}"/>
                      </a:ext>
                    </a:extLst>
                  </p:cNvPr>
                  <p:cNvSpPr/>
                  <p:nvPr/>
                </p:nvSpPr>
                <p:spPr>
                  <a:xfrm>
                    <a:off x="2004910" y="2470559"/>
                    <a:ext cx="6187745" cy="196731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609585" indent="-609585" defTabSz="914377">
                      <a:lnSpc>
                        <a:spcPts val="4000"/>
                      </a:lnSpc>
                      <a:buFont typeface="Wingdings" panose="05000000000000000000" pitchFamily="2" charset="2"/>
                      <a:buAutoNum type="circleNumWdWhitePlain"/>
                    </a:pPr>
                    <a:r>
                      <a:rPr lang="zh-TW" altLang="en-US" sz="3200" dirty="0">
                        <a:solidFill>
                          <a:prstClr val="black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每組實際操作，</a:t>
                    </a:r>
                    <a:r>
                      <a:rPr lang="zh-TW" altLang="en-US" sz="3200" b="1" dirty="0">
                        <a:solidFill>
                          <a:prstClr val="black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站立且平舉手臂</a:t>
                    </a:r>
                    <a:r>
                      <a:rPr lang="zh-TW" altLang="en-US" sz="3200" dirty="0">
                        <a:solidFill>
                          <a:prstClr val="black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時，</a:t>
                    </a:r>
                    <a:r>
                      <a:rPr lang="zh-TW" altLang="en-US" sz="3200" b="1" dirty="0">
                        <a:solidFill>
                          <a:prstClr val="black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鬆開手裡的粉筆</a:t>
                    </a:r>
                    <a:r>
                      <a:rPr lang="zh-TW" altLang="en-US" sz="3200" dirty="0">
                        <a:solidFill>
                          <a:prstClr val="black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，想辦法</a:t>
                    </a:r>
                    <a:r>
                      <a:rPr lang="zh-TW" altLang="en-US" sz="3200" b="1" dirty="0">
                        <a:solidFill>
                          <a:prstClr val="black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讓粉筆掉落到地面時還能保持完好</a:t>
                    </a:r>
                    <a:r>
                      <a:rPr lang="zh-TW" altLang="en-US" sz="3200" dirty="0">
                        <a:solidFill>
                          <a:prstClr val="black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。</a:t>
                    </a:r>
                    <a:endParaRPr lang="en-US" altLang="zh-TW" sz="3200" dirty="0">
                      <a:solidFill>
                        <a:prstClr val="black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endParaRPr>
                  </a:p>
                  <a:p>
                    <a:pPr marL="609585" indent="-609585" defTabSz="914377">
                      <a:lnSpc>
                        <a:spcPts val="4000"/>
                      </a:lnSpc>
                      <a:buFont typeface="Wingdings" panose="05000000000000000000" pitchFamily="2" charset="2"/>
                      <a:buAutoNum type="circleNumWdWhitePlain"/>
                    </a:pPr>
                    <a:r>
                      <a:rPr lang="zh-TW" altLang="en-US" sz="3200" dirty="0">
                        <a:solidFill>
                          <a:prstClr val="black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限時</a:t>
                    </a:r>
                    <a:r>
                      <a:rPr lang="en-US" altLang="zh-TW" sz="3200" b="1" dirty="0">
                        <a:solidFill>
                          <a:prstClr val="black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5</a:t>
                    </a:r>
                    <a:r>
                      <a:rPr lang="zh-TW" altLang="en-US" sz="3200" b="1" dirty="0">
                        <a:solidFill>
                          <a:prstClr val="black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分鐘</a:t>
                    </a:r>
                    <a:r>
                      <a:rPr lang="zh-TW" altLang="en-US" sz="3200" dirty="0">
                        <a:solidFill>
                          <a:prstClr val="black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，所有</a:t>
                    </a:r>
                    <a:r>
                      <a:rPr lang="zh-TW" altLang="en-US" sz="3200" b="1" dirty="0">
                        <a:solidFill>
                          <a:prstClr val="black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材料用完不再補發</a:t>
                    </a:r>
                    <a:r>
                      <a:rPr lang="zh-TW" altLang="en-US" sz="3200" dirty="0">
                        <a:solidFill>
                          <a:prstClr val="black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。</a:t>
                    </a:r>
                    <a:endParaRPr lang="en-US" altLang="zh-TW" sz="3200" dirty="0">
                      <a:solidFill>
                        <a:prstClr val="black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endParaRPr>
                  </a:p>
                  <a:p>
                    <a:pPr marL="609585" indent="-609585" defTabSz="914377">
                      <a:lnSpc>
                        <a:spcPts val="4000"/>
                      </a:lnSpc>
                      <a:buFont typeface="Wingdings" panose="05000000000000000000" pitchFamily="2" charset="2"/>
                      <a:buAutoNum type="circleNumWdWhitePlain"/>
                    </a:pPr>
                    <a:r>
                      <a:rPr lang="en-US" altLang="zh-TW" sz="3200" dirty="0">
                        <a:solidFill>
                          <a:prstClr val="black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5</a:t>
                    </a:r>
                    <a:r>
                      <a:rPr lang="zh-TW" altLang="en-US" sz="3200" dirty="0">
                        <a:solidFill>
                          <a:prstClr val="black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分鐘後，各組分別報告實驗結果。</a:t>
                    </a:r>
                    <a:endParaRPr lang="en-US" altLang="zh-TW" sz="3200" dirty="0">
                      <a:solidFill>
                        <a:prstClr val="black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11" name="矩形 10">
                    <a:extLst>
                      <a:ext uri="{FF2B5EF4-FFF2-40B4-BE49-F238E27FC236}">
                        <a16:creationId xmlns:a16="http://schemas.microsoft.com/office/drawing/2014/main" id="{1AD5B369-BE97-4498-E47B-69BE8888EF30}"/>
                      </a:ext>
                    </a:extLst>
                  </p:cNvPr>
                  <p:cNvSpPr/>
                  <p:nvPr/>
                </p:nvSpPr>
                <p:spPr>
                  <a:xfrm>
                    <a:off x="1080655" y="2409289"/>
                    <a:ext cx="924255" cy="451779"/>
                  </a:xfrm>
                  <a:prstGeom prst="rect">
                    <a:avLst/>
                  </a:prstGeom>
                  <a:solidFill>
                    <a:srgbClr val="F9E7EB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377"/>
                    <a:r>
                      <a:rPr lang="zh-TW" altLang="en-US" sz="3200" b="1" dirty="0">
                        <a:solidFill>
                          <a:prstClr val="black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任務</a:t>
                    </a:r>
                  </a:p>
                </p:txBody>
              </p:sp>
            </p:grpSp>
            <p:pic>
              <p:nvPicPr>
                <p:cNvPr id="12" name="圖片 11">
                  <a:extLst>
                    <a:ext uri="{FF2B5EF4-FFF2-40B4-BE49-F238E27FC236}">
                      <a16:creationId xmlns:a16="http://schemas.microsoft.com/office/drawing/2014/main" id="{87F245A6-E965-D067-8C08-D525FE07B0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62756"/>
                <a:stretch/>
              </p:blipFill>
              <p:spPr>
                <a:xfrm>
                  <a:off x="1198353" y="3062556"/>
                  <a:ext cx="806557" cy="1603754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6" name="文字方塊 5">
            <a:extLst>
              <a:ext uri="{FF2B5EF4-FFF2-40B4-BE49-F238E27FC236}">
                <a16:creationId xmlns:a16="http://schemas.microsoft.com/office/drawing/2014/main" id="{D449CD71-311F-5362-7A06-80A3CC9D4FCF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引起動機│活動一：保護安全大作戰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417A83B-5B24-8FAE-E83F-A384D12D251A}"/>
              </a:ext>
            </a:extLst>
          </p:cNvPr>
          <p:cNvSpPr txBox="1"/>
          <p:nvPr/>
        </p:nvSpPr>
        <p:spPr>
          <a:xfrm>
            <a:off x="2512291" y="636254"/>
            <a:ext cx="6680543" cy="737720"/>
          </a:xfrm>
          <a:prstGeom prst="roundRect">
            <a:avLst/>
          </a:prstGeom>
          <a:solidFill>
            <a:srgbClr val="A92D48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defTabSz="914377"/>
            <a:r>
              <a:rPr lang="zh-TW" altLang="en-US" sz="3733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「保護粉筆大作戰」分組實作</a:t>
            </a:r>
          </a:p>
        </p:txBody>
      </p:sp>
    </p:spTree>
    <p:extLst>
      <p:ext uri="{BB962C8B-B14F-4D97-AF65-F5344CB8AC3E}">
        <p14:creationId xmlns:p14="http://schemas.microsoft.com/office/powerpoint/2010/main" val="22109028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F0BC138F-905F-B934-7FFB-661E3690DEFE}"/>
              </a:ext>
            </a:extLst>
          </p:cNvPr>
          <p:cNvSpPr txBox="1"/>
          <p:nvPr/>
        </p:nvSpPr>
        <p:spPr>
          <a:xfrm>
            <a:off x="3374353" y="1771654"/>
            <a:ext cx="8448193" cy="42549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914377">
              <a:lnSpc>
                <a:spcPts val="4667"/>
              </a:lnSpc>
              <a:defRPr/>
            </a:pP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粉筆就像我們每個人的頭、手、腳，</a:t>
            </a:r>
            <a:b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摸起來堅硬，但是經不起撞擊。</a:t>
            </a:r>
            <a:endParaRPr lang="en-US" altLang="zh-TW" sz="3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377">
              <a:lnSpc>
                <a:spcPts val="4667"/>
              </a:lnSpc>
              <a:defRPr/>
            </a:pPr>
            <a:r>
              <a:rPr lang="zh-TW" altLang="en-US" sz="32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速度越快，撞擊力越大，受到的傷害也越大，</a:t>
            </a:r>
            <a:br>
              <a:rPr lang="zh-TW" altLang="en-US" sz="32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所以適當的保護是必要的。</a:t>
            </a:r>
            <a:br>
              <a:rPr lang="zh-TW" altLang="en-US" sz="32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吸管和面紙就像是安全帽和護具，</a:t>
            </a:r>
            <a:b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雖然對騎士有一定的保護，不過不是萬能的，</a:t>
            </a:r>
            <a:br>
              <a:rPr lang="zh-TW" altLang="en-US" sz="32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想騎車在道路上，還有其他要注意的事。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96F074C-C943-2388-7CAD-38F0BC549FB5}"/>
              </a:ext>
            </a:extLst>
          </p:cNvPr>
          <p:cNvSpPr txBox="1"/>
          <p:nvPr/>
        </p:nvSpPr>
        <p:spPr>
          <a:xfrm>
            <a:off x="8916170" y="161508"/>
            <a:ext cx="32758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發展活動│活動三：負責任的自行車騎士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693965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AEAEE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語音泡泡: 圓角矩形 3">
            <a:extLst>
              <a:ext uri="{FF2B5EF4-FFF2-40B4-BE49-F238E27FC236}">
                <a16:creationId xmlns:a16="http://schemas.microsoft.com/office/drawing/2014/main" id="{C2A035A7-6106-9624-6E40-21C30AA4B68D}"/>
              </a:ext>
            </a:extLst>
          </p:cNvPr>
          <p:cNvSpPr/>
          <p:nvPr/>
        </p:nvSpPr>
        <p:spPr>
          <a:xfrm>
            <a:off x="905164" y="665521"/>
            <a:ext cx="10381672" cy="5135417"/>
          </a:xfrm>
          <a:prstGeom prst="wedgeRoundRectCallout">
            <a:avLst>
              <a:gd name="adj1" fmla="val -48038"/>
              <a:gd name="adj2" fmla="val 25809"/>
              <a:gd name="adj3" fmla="val 16667"/>
            </a:avLst>
          </a:prstGeom>
          <a:solidFill>
            <a:srgbClr val="FAEAE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defTabSz="914377">
              <a:lnSpc>
                <a:spcPts val="5333"/>
              </a:lnSpc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為了保護自己也保護別人，</a:t>
            </a:r>
          </a:p>
          <a:p>
            <a:pPr defTabSz="914377">
              <a:lnSpc>
                <a:spcPts val="5333"/>
              </a:lnSpc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騎士的安全裝備和自行車的配備都非常重要，</a:t>
            </a:r>
          </a:p>
          <a:p>
            <a:pPr defTabSz="914377">
              <a:lnSpc>
                <a:spcPts val="5333"/>
              </a:lnSpc>
              <a:defRPr/>
            </a:pPr>
            <a:r>
              <a:rPr lang="zh-TW" altLang="en-US" sz="36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騎乘自行車前，</a:t>
            </a:r>
          </a:p>
          <a:p>
            <a:pPr defTabSz="914377">
              <a:lnSpc>
                <a:spcPts val="5333"/>
              </a:lnSpc>
              <a:defRPr/>
            </a:pPr>
            <a:r>
              <a:rPr lang="zh-TW" altLang="en-US" sz="36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必須認識而且了解自行車配備和</a:t>
            </a:r>
            <a:endParaRPr lang="en-US" altLang="zh-TW" sz="3600" b="1" dirty="0">
              <a:solidFill>
                <a:srgbClr val="A92D4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377">
              <a:lnSpc>
                <a:spcPts val="5333"/>
              </a:lnSpc>
              <a:defRPr/>
            </a:pPr>
            <a:r>
              <a:rPr lang="zh-TW" altLang="en-US" sz="36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騎士裝備的功能！</a:t>
            </a:r>
            <a:endParaRPr lang="en-US" altLang="zh-TW" sz="3600" b="1" dirty="0">
              <a:solidFill>
                <a:srgbClr val="A92D4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765A1F1-AC07-59C2-66E0-11F5F2BE9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058" y="3233229"/>
            <a:ext cx="5401524" cy="37249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D449CD71-311F-5362-7A06-80A3CC9D4FCF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發展活動│活動二：騎自行車裝備與功能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49079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AEAEE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D449CD71-311F-5362-7A06-80A3CC9D4FCF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發展活動│活動二：騎自行車裝備與功能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4476A99-7868-52CE-D554-6C0841C193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7" t="10074" r="7059" b="10518"/>
          <a:stretch/>
        </p:blipFill>
        <p:spPr>
          <a:xfrm>
            <a:off x="3060008" y="2096859"/>
            <a:ext cx="6071985" cy="43980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圓角矩形圖說文字 1">
            <a:extLst>
              <a:ext uri="{FF2B5EF4-FFF2-40B4-BE49-F238E27FC236}">
                <a16:creationId xmlns:a16="http://schemas.microsoft.com/office/drawing/2014/main" id="{EBB81BD2-CF71-9288-2E76-3558FD90D94A}"/>
              </a:ext>
            </a:extLst>
          </p:cNvPr>
          <p:cNvSpPr/>
          <p:nvPr/>
        </p:nvSpPr>
        <p:spPr>
          <a:xfrm>
            <a:off x="957332" y="650535"/>
            <a:ext cx="10277336" cy="1235851"/>
          </a:xfrm>
          <a:prstGeom prst="wedgeRoundRectCallout">
            <a:avLst>
              <a:gd name="adj1" fmla="val 27960"/>
              <a:gd name="adj2" fmla="val 47415"/>
              <a:gd name="adj3" fmla="val 16667"/>
            </a:avLst>
          </a:prstGeom>
          <a:solidFill>
            <a:srgbClr val="F9E7EB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這是自行車構造圖，請問除了煞車，還有哪些零件失靈會導致自行車行動受影響，造成危險？</a:t>
            </a:r>
          </a:p>
        </p:txBody>
      </p:sp>
    </p:spTree>
    <p:extLst>
      <p:ext uri="{BB962C8B-B14F-4D97-AF65-F5344CB8AC3E}">
        <p14:creationId xmlns:p14="http://schemas.microsoft.com/office/powerpoint/2010/main" val="32692372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9E7E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hlinkClick r:id="rId3"/>
            <a:extLst>
              <a:ext uri="{FF2B5EF4-FFF2-40B4-BE49-F238E27FC236}">
                <a16:creationId xmlns:a16="http://schemas.microsoft.com/office/drawing/2014/main" id="{B8CC8873-F404-E180-D966-D75FD67AD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9586" y="2218451"/>
            <a:ext cx="7130461" cy="3991180"/>
          </a:xfrm>
          <a:prstGeom prst="rect">
            <a:avLst/>
          </a:prstGeom>
        </p:spPr>
      </p:pic>
      <p:sp>
        <p:nvSpPr>
          <p:cNvPr id="3" name="圓角矩形圖說文字 1">
            <a:extLst>
              <a:ext uri="{FF2B5EF4-FFF2-40B4-BE49-F238E27FC236}">
                <a16:creationId xmlns:a16="http://schemas.microsoft.com/office/drawing/2014/main" id="{EAC9F0CB-4734-D964-3B77-CD196FE1C65E}"/>
              </a:ext>
            </a:extLst>
          </p:cNvPr>
          <p:cNvSpPr/>
          <p:nvPr/>
        </p:nvSpPr>
        <p:spPr>
          <a:xfrm>
            <a:off x="1223810" y="606555"/>
            <a:ext cx="9716721" cy="1235851"/>
          </a:xfrm>
          <a:prstGeom prst="wedgeRoundRectCallout">
            <a:avLst>
              <a:gd name="adj1" fmla="val 27960"/>
              <a:gd name="adj2" fmla="val 47415"/>
              <a:gd name="adj3" fmla="val 16667"/>
            </a:avLst>
          </a:prstGeom>
          <a:solidFill>
            <a:srgbClr val="F9E7EB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一起看影片，認識自行車安全配備的使用和行前檢查的方法吧！</a:t>
            </a:r>
            <a:endParaRPr lang="en-US" altLang="zh-TW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75479796-511D-F118-69D2-9C23A2CE21BA}"/>
              </a:ext>
            </a:extLst>
          </p:cNvPr>
          <p:cNvGrpSpPr/>
          <p:nvPr/>
        </p:nvGrpSpPr>
        <p:grpSpPr>
          <a:xfrm>
            <a:off x="5233156" y="3714555"/>
            <a:ext cx="1483321" cy="998971"/>
            <a:chOff x="3243094" y="5267994"/>
            <a:chExt cx="914400" cy="615820"/>
          </a:xfrm>
        </p:grpSpPr>
        <p:sp>
          <p:nvSpPr>
            <p:cNvPr id="6" name="Google Shape;94;p1">
              <a:hlinkClick r:id="rId5"/>
              <a:extLst>
                <a:ext uri="{FF2B5EF4-FFF2-40B4-BE49-F238E27FC236}">
                  <a16:creationId xmlns:a16="http://schemas.microsoft.com/office/drawing/2014/main" id="{78D5B5F3-C06D-3CE9-65EE-9BCEAE613361}"/>
                </a:ext>
              </a:extLst>
            </p:cNvPr>
            <p:cNvSpPr/>
            <p:nvPr/>
          </p:nvSpPr>
          <p:spPr>
            <a:xfrm>
              <a:off x="3243094" y="5267994"/>
              <a:ext cx="914400" cy="61582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endParaRPr sz="24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95;p1">
              <a:hlinkClick r:id="rId5"/>
              <a:extLst>
                <a:ext uri="{FF2B5EF4-FFF2-40B4-BE49-F238E27FC236}">
                  <a16:creationId xmlns:a16="http://schemas.microsoft.com/office/drawing/2014/main" id="{9B325983-A2A5-2F56-8177-998BFCCF0013}"/>
                </a:ext>
              </a:extLst>
            </p:cNvPr>
            <p:cNvSpPr/>
            <p:nvPr/>
          </p:nvSpPr>
          <p:spPr>
            <a:xfrm rot="5400000">
              <a:off x="3561200" y="5342638"/>
              <a:ext cx="410547" cy="466531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endParaRPr sz="24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DB4AEEED-03BC-6260-7316-F1E67A0F38ED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發展活動│活動二：騎自行車裝備與功能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8AADE04-74B5-773F-F8E6-602714BFBF90}"/>
              </a:ext>
            </a:extLst>
          </p:cNvPr>
          <p:cNvSpPr txBox="1"/>
          <p:nvPr/>
        </p:nvSpPr>
        <p:spPr>
          <a:xfrm>
            <a:off x="2409586" y="6209630"/>
            <a:ext cx="7130460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點選上方播放鈕播放</a:t>
            </a:r>
            <a:r>
              <a:rPr lang="zh-TW" altLang="en-US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364409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9E7E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圖說文字 1">
            <a:extLst>
              <a:ext uri="{FF2B5EF4-FFF2-40B4-BE49-F238E27FC236}">
                <a16:creationId xmlns:a16="http://schemas.microsoft.com/office/drawing/2014/main" id="{EAC9F0CB-4734-D964-3B77-CD196FE1C65E}"/>
              </a:ext>
            </a:extLst>
          </p:cNvPr>
          <p:cNvSpPr/>
          <p:nvPr/>
        </p:nvSpPr>
        <p:spPr>
          <a:xfrm>
            <a:off x="2360656" y="639760"/>
            <a:ext cx="7470688" cy="1235851"/>
          </a:xfrm>
          <a:prstGeom prst="wedgeRoundRectCallout">
            <a:avLst>
              <a:gd name="adj1" fmla="val 27960"/>
              <a:gd name="adj2" fmla="val 47415"/>
              <a:gd name="adj3" fmla="val 16667"/>
            </a:avLst>
          </a:prstGeom>
          <a:solidFill>
            <a:srgbClr val="F9E7EB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經過觀賞的影片以及實作活動，</a:t>
            </a:r>
            <a:endParaRPr lang="en-US" altLang="zh-TW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1219170"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想一想，回答以下問題：</a:t>
            </a:r>
            <a:endParaRPr lang="en-US" altLang="zh-TW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DB4AEEED-03BC-6260-7316-F1E67A0F38ED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發展活動│活動二：騎自行車裝備與功能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3F23E62-DD0F-EE77-8B88-BB9972B18BBD}"/>
              </a:ext>
            </a:extLst>
          </p:cNvPr>
          <p:cNvSpPr/>
          <p:nvPr/>
        </p:nvSpPr>
        <p:spPr>
          <a:xfrm>
            <a:off x="1280778" y="2302933"/>
            <a:ext cx="9716721" cy="11806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585" indent="-609585" defTabSz="914377">
              <a:buFont typeface="+mj-lt"/>
              <a:buAutoNum type="arabicPeriod"/>
            </a:pP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騎自行車上路前，應該檢查什麼配備？為什麼？</a:t>
            </a:r>
            <a:r>
              <a:rPr lang="en-US" altLang="zh-TW" sz="32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例如：龍頭、鈴號、煞車</a:t>
            </a:r>
            <a:r>
              <a:rPr lang="en-US" altLang="zh-TW" sz="32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……)</a:t>
            </a:r>
            <a:endParaRPr lang="zh-TW" altLang="en-US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3FACA3C-300A-E870-099C-51F5F1617D70}"/>
              </a:ext>
            </a:extLst>
          </p:cNvPr>
          <p:cNvSpPr/>
          <p:nvPr/>
        </p:nvSpPr>
        <p:spPr>
          <a:xfrm>
            <a:off x="1280778" y="3773009"/>
            <a:ext cx="9716721" cy="12515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585" indent="-609585" defTabSz="914377">
              <a:buFont typeface="+mj-lt"/>
              <a:buAutoNum type="arabicPeriod" startAt="2"/>
            </a:pP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自行車有左右把手，各有一個煞車，對停車有影響嗎？為什麼？</a:t>
            </a:r>
            <a:endParaRPr lang="zh-TW" altLang="en-US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C2D5C34-61C4-D143-4885-AE239735B049}"/>
              </a:ext>
            </a:extLst>
          </p:cNvPr>
          <p:cNvSpPr/>
          <p:nvPr/>
        </p:nvSpPr>
        <p:spPr>
          <a:xfrm>
            <a:off x="1280777" y="5363248"/>
            <a:ext cx="9716721" cy="7019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585" indent="-609585" defTabSz="914377">
              <a:buFont typeface="+mj-lt"/>
              <a:buAutoNum type="arabicPeriod" startAt="3"/>
            </a:pP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覺得還需要檢查什麼裝備？為什麼？</a:t>
            </a:r>
            <a:endParaRPr lang="zh-TW" altLang="en-US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909701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AEAEE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E703F0B-5EEC-0C7E-AEB8-EA59FC033BB6}"/>
              </a:ext>
            </a:extLst>
          </p:cNvPr>
          <p:cNvSpPr/>
          <p:nvPr/>
        </p:nvSpPr>
        <p:spPr>
          <a:xfrm>
            <a:off x="899007" y="1046789"/>
            <a:ext cx="10406303" cy="5174959"/>
          </a:xfrm>
          <a:custGeom>
            <a:avLst/>
            <a:gdLst>
              <a:gd name="connsiteX0" fmla="*/ 0 w 10406303"/>
              <a:gd name="connsiteY0" fmla="*/ 0 h 5174959"/>
              <a:gd name="connsiteX1" fmla="*/ 693754 w 10406303"/>
              <a:gd name="connsiteY1" fmla="*/ 0 h 5174959"/>
              <a:gd name="connsiteX2" fmla="*/ 1491570 w 10406303"/>
              <a:gd name="connsiteY2" fmla="*/ 0 h 5174959"/>
              <a:gd name="connsiteX3" fmla="*/ 2289387 w 10406303"/>
              <a:gd name="connsiteY3" fmla="*/ 0 h 5174959"/>
              <a:gd name="connsiteX4" fmla="*/ 3191266 w 10406303"/>
              <a:gd name="connsiteY4" fmla="*/ 0 h 5174959"/>
              <a:gd name="connsiteX5" fmla="*/ 3885020 w 10406303"/>
              <a:gd name="connsiteY5" fmla="*/ 0 h 5174959"/>
              <a:gd name="connsiteX6" fmla="*/ 4682836 w 10406303"/>
              <a:gd name="connsiteY6" fmla="*/ 0 h 5174959"/>
              <a:gd name="connsiteX7" fmla="*/ 5376590 w 10406303"/>
              <a:gd name="connsiteY7" fmla="*/ 0 h 5174959"/>
              <a:gd name="connsiteX8" fmla="*/ 6070343 w 10406303"/>
              <a:gd name="connsiteY8" fmla="*/ 0 h 5174959"/>
              <a:gd name="connsiteX9" fmla="*/ 6764097 w 10406303"/>
              <a:gd name="connsiteY9" fmla="*/ 0 h 5174959"/>
              <a:gd name="connsiteX10" fmla="*/ 7145661 w 10406303"/>
              <a:gd name="connsiteY10" fmla="*/ 0 h 5174959"/>
              <a:gd name="connsiteX11" fmla="*/ 7943478 w 10406303"/>
              <a:gd name="connsiteY11" fmla="*/ 0 h 5174959"/>
              <a:gd name="connsiteX12" fmla="*/ 8325042 w 10406303"/>
              <a:gd name="connsiteY12" fmla="*/ 0 h 5174959"/>
              <a:gd name="connsiteX13" fmla="*/ 9018796 w 10406303"/>
              <a:gd name="connsiteY13" fmla="*/ 0 h 5174959"/>
              <a:gd name="connsiteX14" fmla="*/ 10406303 w 10406303"/>
              <a:gd name="connsiteY14" fmla="*/ 0 h 5174959"/>
              <a:gd name="connsiteX15" fmla="*/ 10406303 w 10406303"/>
              <a:gd name="connsiteY15" fmla="*/ 750369 h 5174959"/>
              <a:gd name="connsiteX16" fmla="*/ 10406303 w 10406303"/>
              <a:gd name="connsiteY16" fmla="*/ 1241990 h 5174959"/>
              <a:gd name="connsiteX17" fmla="*/ 10406303 w 10406303"/>
              <a:gd name="connsiteY17" fmla="*/ 1785361 h 5174959"/>
              <a:gd name="connsiteX18" fmla="*/ 10406303 w 10406303"/>
              <a:gd name="connsiteY18" fmla="*/ 2328732 h 5174959"/>
              <a:gd name="connsiteX19" fmla="*/ 10406303 w 10406303"/>
              <a:gd name="connsiteY19" fmla="*/ 2975601 h 5174959"/>
              <a:gd name="connsiteX20" fmla="*/ 10406303 w 10406303"/>
              <a:gd name="connsiteY20" fmla="*/ 3622471 h 5174959"/>
              <a:gd name="connsiteX21" fmla="*/ 10406303 w 10406303"/>
              <a:gd name="connsiteY21" fmla="*/ 4217592 h 5174959"/>
              <a:gd name="connsiteX22" fmla="*/ 10406303 w 10406303"/>
              <a:gd name="connsiteY22" fmla="*/ 5174959 h 5174959"/>
              <a:gd name="connsiteX23" fmla="*/ 9920676 w 10406303"/>
              <a:gd name="connsiteY23" fmla="*/ 5174959 h 5174959"/>
              <a:gd name="connsiteX24" fmla="*/ 9226922 w 10406303"/>
              <a:gd name="connsiteY24" fmla="*/ 5174959 h 5174959"/>
              <a:gd name="connsiteX25" fmla="*/ 8429105 w 10406303"/>
              <a:gd name="connsiteY25" fmla="*/ 5174959 h 5174959"/>
              <a:gd name="connsiteX26" fmla="*/ 8047541 w 10406303"/>
              <a:gd name="connsiteY26" fmla="*/ 5174959 h 5174959"/>
              <a:gd name="connsiteX27" fmla="*/ 7145661 w 10406303"/>
              <a:gd name="connsiteY27" fmla="*/ 5174959 h 5174959"/>
              <a:gd name="connsiteX28" fmla="*/ 6555971 w 10406303"/>
              <a:gd name="connsiteY28" fmla="*/ 5174959 h 5174959"/>
              <a:gd name="connsiteX29" fmla="*/ 5758154 w 10406303"/>
              <a:gd name="connsiteY29" fmla="*/ 5174959 h 5174959"/>
              <a:gd name="connsiteX30" fmla="*/ 5376590 w 10406303"/>
              <a:gd name="connsiteY30" fmla="*/ 5174959 h 5174959"/>
              <a:gd name="connsiteX31" fmla="*/ 4474710 w 10406303"/>
              <a:gd name="connsiteY31" fmla="*/ 5174959 h 5174959"/>
              <a:gd name="connsiteX32" fmla="*/ 3885020 w 10406303"/>
              <a:gd name="connsiteY32" fmla="*/ 5174959 h 5174959"/>
              <a:gd name="connsiteX33" fmla="*/ 3191266 w 10406303"/>
              <a:gd name="connsiteY33" fmla="*/ 5174959 h 5174959"/>
              <a:gd name="connsiteX34" fmla="*/ 2705639 w 10406303"/>
              <a:gd name="connsiteY34" fmla="*/ 5174959 h 5174959"/>
              <a:gd name="connsiteX35" fmla="*/ 1907822 w 10406303"/>
              <a:gd name="connsiteY35" fmla="*/ 5174959 h 5174959"/>
              <a:gd name="connsiteX36" fmla="*/ 1005943 w 10406303"/>
              <a:gd name="connsiteY36" fmla="*/ 5174959 h 5174959"/>
              <a:gd name="connsiteX37" fmla="*/ 0 w 10406303"/>
              <a:gd name="connsiteY37" fmla="*/ 5174959 h 5174959"/>
              <a:gd name="connsiteX38" fmla="*/ 0 w 10406303"/>
              <a:gd name="connsiteY38" fmla="*/ 4424590 h 5174959"/>
              <a:gd name="connsiteX39" fmla="*/ 0 w 10406303"/>
              <a:gd name="connsiteY39" fmla="*/ 3725970 h 5174959"/>
              <a:gd name="connsiteX40" fmla="*/ 0 w 10406303"/>
              <a:gd name="connsiteY40" fmla="*/ 3079101 h 5174959"/>
              <a:gd name="connsiteX41" fmla="*/ 0 w 10406303"/>
              <a:gd name="connsiteY41" fmla="*/ 2380481 h 5174959"/>
              <a:gd name="connsiteX42" fmla="*/ 0 w 10406303"/>
              <a:gd name="connsiteY42" fmla="*/ 1733611 h 5174959"/>
              <a:gd name="connsiteX43" fmla="*/ 0 w 10406303"/>
              <a:gd name="connsiteY43" fmla="*/ 1034992 h 5174959"/>
              <a:gd name="connsiteX44" fmla="*/ 0 w 10406303"/>
              <a:gd name="connsiteY44" fmla="*/ 0 h 5174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406303" h="5174959" fill="none" extrusionOk="0">
                <a:moveTo>
                  <a:pt x="0" y="0"/>
                </a:moveTo>
                <a:cubicBezTo>
                  <a:pt x="152441" y="6272"/>
                  <a:pt x="395836" y="-21088"/>
                  <a:pt x="693754" y="0"/>
                </a:cubicBezTo>
                <a:cubicBezTo>
                  <a:pt x="991672" y="21088"/>
                  <a:pt x="1299180" y="-14863"/>
                  <a:pt x="1491570" y="0"/>
                </a:cubicBezTo>
                <a:cubicBezTo>
                  <a:pt x="1683960" y="14863"/>
                  <a:pt x="1926287" y="8597"/>
                  <a:pt x="2289387" y="0"/>
                </a:cubicBezTo>
                <a:cubicBezTo>
                  <a:pt x="2652487" y="-8597"/>
                  <a:pt x="2879217" y="39464"/>
                  <a:pt x="3191266" y="0"/>
                </a:cubicBezTo>
                <a:cubicBezTo>
                  <a:pt x="3503315" y="-39464"/>
                  <a:pt x="3734303" y="-1253"/>
                  <a:pt x="3885020" y="0"/>
                </a:cubicBezTo>
                <a:cubicBezTo>
                  <a:pt x="4035737" y="1253"/>
                  <a:pt x="4476651" y="-35771"/>
                  <a:pt x="4682836" y="0"/>
                </a:cubicBezTo>
                <a:cubicBezTo>
                  <a:pt x="4889021" y="35771"/>
                  <a:pt x="5181997" y="-32071"/>
                  <a:pt x="5376590" y="0"/>
                </a:cubicBezTo>
                <a:cubicBezTo>
                  <a:pt x="5571183" y="32071"/>
                  <a:pt x="5822256" y="25334"/>
                  <a:pt x="6070343" y="0"/>
                </a:cubicBezTo>
                <a:cubicBezTo>
                  <a:pt x="6318430" y="-25334"/>
                  <a:pt x="6441456" y="-3991"/>
                  <a:pt x="6764097" y="0"/>
                </a:cubicBezTo>
                <a:cubicBezTo>
                  <a:pt x="7086738" y="3991"/>
                  <a:pt x="7043921" y="-8566"/>
                  <a:pt x="7145661" y="0"/>
                </a:cubicBezTo>
                <a:cubicBezTo>
                  <a:pt x="7247401" y="8566"/>
                  <a:pt x="7699816" y="-14941"/>
                  <a:pt x="7943478" y="0"/>
                </a:cubicBezTo>
                <a:cubicBezTo>
                  <a:pt x="8187140" y="14941"/>
                  <a:pt x="8178004" y="11318"/>
                  <a:pt x="8325042" y="0"/>
                </a:cubicBezTo>
                <a:cubicBezTo>
                  <a:pt x="8472080" y="-11318"/>
                  <a:pt x="8841281" y="-20213"/>
                  <a:pt x="9018796" y="0"/>
                </a:cubicBezTo>
                <a:cubicBezTo>
                  <a:pt x="9196311" y="20213"/>
                  <a:pt x="10089668" y="56160"/>
                  <a:pt x="10406303" y="0"/>
                </a:cubicBezTo>
                <a:cubicBezTo>
                  <a:pt x="10393506" y="357228"/>
                  <a:pt x="10398657" y="434435"/>
                  <a:pt x="10406303" y="750369"/>
                </a:cubicBezTo>
                <a:cubicBezTo>
                  <a:pt x="10413949" y="1066303"/>
                  <a:pt x="10412051" y="998137"/>
                  <a:pt x="10406303" y="1241990"/>
                </a:cubicBezTo>
                <a:cubicBezTo>
                  <a:pt x="10400555" y="1485843"/>
                  <a:pt x="10424856" y="1524707"/>
                  <a:pt x="10406303" y="1785361"/>
                </a:cubicBezTo>
                <a:cubicBezTo>
                  <a:pt x="10387750" y="2046015"/>
                  <a:pt x="10432132" y="2146627"/>
                  <a:pt x="10406303" y="2328732"/>
                </a:cubicBezTo>
                <a:cubicBezTo>
                  <a:pt x="10380474" y="2510837"/>
                  <a:pt x="10411791" y="2729530"/>
                  <a:pt x="10406303" y="2975601"/>
                </a:cubicBezTo>
                <a:cubicBezTo>
                  <a:pt x="10400815" y="3221672"/>
                  <a:pt x="10419722" y="3448081"/>
                  <a:pt x="10406303" y="3622471"/>
                </a:cubicBezTo>
                <a:cubicBezTo>
                  <a:pt x="10392885" y="3796861"/>
                  <a:pt x="10393322" y="3921236"/>
                  <a:pt x="10406303" y="4217592"/>
                </a:cubicBezTo>
                <a:cubicBezTo>
                  <a:pt x="10419284" y="4513948"/>
                  <a:pt x="10415075" y="4983090"/>
                  <a:pt x="10406303" y="5174959"/>
                </a:cubicBezTo>
                <a:cubicBezTo>
                  <a:pt x="10224417" y="5188008"/>
                  <a:pt x="10089387" y="5163366"/>
                  <a:pt x="9920676" y="5174959"/>
                </a:cubicBezTo>
                <a:cubicBezTo>
                  <a:pt x="9751965" y="5186552"/>
                  <a:pt x="9530946" y="5187469"/>
                  <a:pt x="9226922" y="5174959"/>
                </a:cubicBezTo>
                <a:cubicBezTo>
                  <a:pt x="8922898" y="5162449"/>
                  <a:pt x="8705706" y="5213909"/>
                  <a:pt x="8429105" y="5174959"/>
                </a:cubicBezTo>
                <a:cubicBezTo>
                  <a:pt x="8152504" y="5136009"/>
                  <a:pt x="8160053" y="5165173"/>
                  <a:pt x="8047541" y="5174959"/>
                </a:cubicBezTo>
                <a:cubicBezTo>
                  <a:pt x="7935029" y="5184745"/>
                  <a:pt x="7554948" y="5151078"/>
                  <a:pt x="7145661" y="5174959"/>
                </a:cubicBezTo>
                <a:cubicBezTo>
                  <a:pt x="6736374" y="5198840"/>
                  <a:pt x="6728803" y="5167464"/>
                  <a:pt x="6555971" y="5174959"/>
                </a:cubicBezTo>
                <a:cubicBezTo>
                  <a:pt x="6383139" y="5182455"/>
                  <a:pt x="6063132" y="5160958"/>
                  <a:pt x="5758154" y="5174959"/>
                </a:cubicBezTo>
                <a:cubicBezTo>
                  <a:pt x="5453176" y="5188960"/>
                  <a:pt x="5474804" y="5188683"/>
                  <a:pt x="5376590" y="5174959"/>
                </a:cubicBezTo>
                <a:cubicBezTo>
                  <a:pt x="5278376" y="5161235"/>
                  <a:pt x="4718946" y="5159913"/>
                  <a:pt x="4474710" y="5174959"/>
                </a:cubicBezTo>
                <a:cubicBezTo>
                  <a:pt x="4230474" y="5190005"/>
                  <a:pt x="4006363" y="5166063"/>
                  <a:pt x="3885020" y="5174959"/>
                </a:cubicBezTo>
                <a:cubicBezTo>
                  <a:pt x="3763677" y="5183856"/>
                  <a:pt x="3430144" y="5188593"/>
                  <a:pt x="3191266" y="5174959"/>
                </a:cubicBezTo>
                <a:cubicBezTo>
                  <a:pt x="2952388" y="5161325"/>
                  <a:pt x="2863308" y="5179016"/>
                  <a:pt x="2705639" y="5174959"/>
                </a:cubicBezTo>
                <a:cubicBezTo>
                  <a:pt x="2547970" y="5170902"/>
                  <a:pt x="2127853" y="5137551"/>
                  <a:pt x="1907822" y="5174959"/>
                </a:cubicBezTo>
                <a:cubicBezTo>
                  <a:pt x="1687791" y="5212367"/>
                  <a:pt x="1429973" y="5171775"/>
                  <a:pt x="1005943" y="5174959"/>
                </a:cubicBezTo>
                <a:cubicBezTo>
                  <a:pt x="581913" y="5178143"/>
                  <a:pt x="465235" y="5166424"/>
                  <a:pt x="0" y="5174959"/>
                </a:cubicBezTo>
                <a:cubicBezTo>
                  <a:pt x="24703" y="4861970"/>
                  <a:pt x="23471" y="4726694"/>
                  <a:pt x="0" y="4424590"/>
                </a:cubicBezTo>
                <a:cubicBezTo>
                  <a:pt x="-23471" y="4122486"/>
                  <a:pt x="-24948" y="4062146"/>
                  <a:pt x="0" y="3725970"/>
                </a:cubicBezTo>
                <a:cubicBezTo>
                  <a:pt x="24948" y="3389794"/>
                  <a:pt x="-6840" y="3320172"/>
                  <a:pt x="0" y="3079101"/>
                </a:cubicBezTo>
                <a:cubicBezTo>
                  <a:pt x="6840" y="2838030"/>
                  <a:pt x="-4031" y="2659054"/>
                  <a:pt x="0" y="2380481"/>
                </a:cubicBezTo>
                <a:cubicBezTo>
                  <a:pt x="4031" y="2101908"/>
                  <a:pt x="-31544" y="1875342"/>
                  <a:pt x="0" y="1733611"/>
                </a:cubicBezTo>
                <a:cubicBezTo>
                  <a:pt x="31544" y="1591880"/>
                  <a:pt x="20614" y="1360491"/>
                  <a:pt x="0" y="1034992"/>
                </a:cubicBezTo>
                <a:cubicBezTo>
                  <a:pt x="-20614" y="709493"/>
                  <a:pt x="4718" y="323243"/>
                  <a:pt x="0" y="0"/>
                </a:cubicBezTo>
                <a:close/>
              </a:path>
              <a:path w="10406303" h="5174959" stroke="0" extrusionOk="0">
                <a:moveTo>
                  <a:pt x="0" y="0"/>
                </a:moveTo>
                <a:cubicBezTo>
                  <a:pt x="132343" y="12613"/>
                  <a:pt x="460637" y="25444"/>
                  <a:pt x="589691" y="0"/>
                </a:cubicBezTo>
                <a:cubicBezTo>
                  <a:pt x="718745" y="-25444"/>
                  <a:pt x="828284" y="16390"/>
                  <a:pt x="971255" y="0"/>
                </a:cubicBezTo>
                <a:cubicBezTo>
                  <a:pt x="1114226" y="-16390"/>
                  <a:pt x="1551390" y="-31557"/>
                  <a:pt x="1873135" y="0"/>
                </a:cubicBezTo>
                <a:cubicBezTo>
                  <a:pt x="2194880" y="31557"/>
                  <a:pt x="2242561" y="-13061"/>
                  <a:pt x="2462825" y="0"/>
                </a:cubicBezTo>
                <a:cubicBezTo>
                  <a:pt x="2683089" y="13061"/>
                  <a:pt x="2843575" y="-1784"/>
                  <a:pt x="3052516" y="0"/>
                </a:cubicBezTo>
                <a:cubicBezTo>
                  <a:pt x="3261457" y="1784"/>
                  <a:pt x="3713874" y="10863"/>
                  <a:pt x="3954395" y="0"/>
                </a:cubicBezTo>
                <a:cubicBezTo>
                  <a:pt x="4194916" y="-10863"/>
                  <a:pt x="4259595" y="1322"/>
                  <a:pt x="4440023" y="0"/>
                </a:cubicBezTo>
                <a:cubicBezTo>
                  <a:pt x="4620451" y="-1322"/>
                  <a:pt x="5101299" y="-14466"/>
                  <a:pt x="5341902" y="0"/>
                </a:cubicBezTo>
                <a:cubicBezTo>
                  <a:pt x="5582505" y="14466"/>
                  <a:pt x="5851357" y="37055"/>
                  <a:pt x="6243782" y="0"/>
                </a:cubicBezTo>
                <a:cubicBezTo>
                  <a:pt x="6636207" y="-37055"/>
                  <a:pt x="6786702" y="-3531"/>
                  <a:pt x="6937535" y="0"/>
                </a:cubicBezTo>
                <a:cubicBezTo>
                  <a:pt x="7088368" y="3531"/>
                  <a:pt x="7553298" y="-2869"/>
                  <a:pt x="7839415" y="0"/>
                </a:cubicBezTo>
                <a:cubicBezTo>
                  <a:pt x="8125532" y="2869"/>
                  <a:pt x="8205635" y="25768"/>
                  <a:pt x="8429105" y="0"/>
                </a:cubicBezTo>
                <a:cubicBezTo>
                  <a:pt x="8652575" y="-25768"/>
                  <a:pt x="8873714" y="14327"/>
                  <a:pt x="9018796" y="0"/>
                </a:cubicBezTo>
                <a:cubicBezTo>
                  <a:pt x="9163878" y="-14327"/>
                  <a:pt x="9564897" y="35622"/>
                  <a:pt x="9816612" y="0"/>
                </a:cubicBezTo>
                <a:cubicBezTo>
                  <a:pt x="10068327" y="-35622"/>
                  <a:pt x="10217723" y="8190"/>
                  <a:pt x="10406303" y="0"/>
                </a:cubicBezTo>
                <a:cubicBezTo>
                  <a:pt x="10428189" y="365091"/>
                  <a:pt x="10383245" y="400376"/>
                  <a:pt x="10406303" y="750369"/>
                </a:cubicBezTo>
                <a:cubicBezTo>
                  <a:pt x="10429361" y="1100362"/>
                  <a:pt x="10436049" y="1189674"/>
                  <a:pt x="10406303" y="1448989"/>
                </a:cubicBezTo>
                <a:cubicBezTo>
                  <a:pt x="10376557" y="1708304"/>
                  <a:pt x="10414174" y="1905562"/>
                  <a:pt x="10406303" y="2147608"/>
                </a:cubicBezTo>
                <a:cubicBezTo>
                  <a:pt x="10398432" y="2389654"/>
                  <a:pt x="10392897" y="2684954"/>
                  <a:pt x="10406303" y="2846227"/>
                </a:cubicBezTo>
                <a:cubicBezTo>
                  <a:pt x="10419709" y="3007500"/>
                  <a:pt x="10384557" y="3130434"/>
                  <a:pt x="10406303" y="3337849"/>
                </a:cubicBezTo>
                <a:cubicBezTo>
                  <a:pt x="10428049" y="3545264"/>
                  <a:pt x="10424932" y="3772341"/>
                  <a:pt x="10406303" y="3881219"/>
                </a:cubicBezTo>
                <a:cubicBezTo>
                  <a:pt x="10387675" y="3990097"/>
                  <a:pt x="10432095" y="4425012"/>
                  <a:pt x="10406303" y="4579839"/>
                </a:cubicBezTo>
                <a:cubicBezTo>
                  <a:pt x="10380511" y="4734666"/>
                  <a:pt x="10431814" y="4892752"/>
                  <a:pt x="10406303" y="5174959"/>
                </a:cubicBezTo>
                <a:cubicBezTo>
                  <a:pt x="10183093" y="5178144"/>
                  <a:pt x="10073383" y="5185242"/>
                  <a:pt x="9920676" y="5174959"/>
                </a:cubicBezTo>
                <a:cubicBezTo>
                  <a:pt x="9767969" y="5164676"/>
                  <a:pt x="9697394" y="5166794"/>
                  <a:pt x="9539111" y="5174959"/>
                </a:cubicBezTo>
                <a:cubicBezTo>
                  <a:pt x="9380829" y="5183124"/>
                  <a:pt x="9300796" y="5160922"/>
                  <a:pt x="9157547" y="5174959"/>
                </a:cubicBezTo>
                <a:cubicBezTo>
                  <a:pt x="9014298" y="5188996"/>
                  <a:pt x="8636362" y="5141370"/>
                  <a:pt x="8463793" y="5174959"/>
                </a:cubicBezTo>
                <a:cubicBezTo>
                  <a:pt x="8291224" y="5208548"/>
                  <a:pt x="8142577" y="5189394"/>
                  <a:pt x="7978166" y="5174959"/>
                </a:cubicBezTo>
                <a:cubicBezTo>
                  <a:pt x="7813755" y="5160524"/>
                  <a:pt x="7476701" y="5184715"/>
                  <a:pt x="7180349" y="5174959"/>
                </a:cubicBezTo>
                <a:cubicBezTo>
                  <a:pt x="6883997" y="5165203"/>
                  <a:pt x="6898078" y="5162602"/>
                  <a:pt x="6694722" y="5174959"/>
                </a:cubicBezTo>
                <a:cubicBezTo>
                  <a:pt x="6491366" y="5187316"/>
                  <a:pt x="6073294" y="5201008"/>
                  <a:pt x="5896905" y="5174959"/>
                </a:cubicBezTo>
                <a:cubicBezTo>
                  <a:pt x="5720516" y="5148910"/>
                  <a:pt x="5606831" y="5171226"/>
                  <a:pt x="5515341" y="5174959"/>
                </a:cubicBezTo>
                <a:cubicBezTo>
                  <a:pt x="5423851" y="5178692"/>
                  <a:pt x="4984715" y="5136299"/>
                  <a:pt x="4717524" y="5174959"/>
                </a:cubicBezTo>
                <a:cubicBezTo>
                  <a:pt x="4450333" y="5213619"/>
                  <a:pt x="4350208" y="5187519"/>
                  <a:pt x="4231897" y="5174959"/>
                </a:cubicBezTo>
                <a:cubicBezTo>
                  <a:pt x="4113586" y="5162399"/>
                  <a:pt x="3946318" y="5156595"/>
                  <a:pt x="3850332" y="5174959"/>
                </a:cubicBezTo>
                <a:cubicBezTo>
                  <a:pt x="3754347" y="5193323"/>
                  <a:pt x="3582904" y="5196375"/>
                  <a:pt x="3364705" y="5174959"/>
                </a:cubicBezTo>
                <a:cubicBezTo>
                  <a:pt x="3146506" y="5153543"/>
                  <a:pt x="2780266" y="5149377"/>
                  <a:pt x="2566888" y="5174959"/>
                </a:cubicBezTo>
                <a:cubicBezTo>
                  <a:pt x="2353510" y="5200541"/>
                  <a:pt x="2180889" y="5194030"/>
                  <a:pt x="2081261" y="5174959"/>
                </a:cubicBezTo>
                <a:cubicBezTo>
                  <a:pt x="1981633" y="5155888"/>
                  <a:pt x="1841058" y="5162975"/>
                  <a:pt x="1699696" y="5174959"/>
                </a:cubicBezTo>
                <a:cubicBezTo>
                  <a:pt x="1558334" y="5186943"/>
                  <a:pt x="1442979" y="5164851"/>
                  <a:pt x="1214069" y="5174959"/>
                </a:cubicBezTo>
                <a:cubicBezTo>
                  <a:pt x="985159" y="5185067"/>
                  <a:pt x="909619" y="5170576"/>
                  <a:pt x="624378" y="5174959"/>
                </a:cubicBezTo>
                <a:cubicBezTo>
                  <a:pt x="339137" y="5179342"/>
                  <a:pt x="234253" y="5150961"/>
                  <a:pt x="0" y="5174959"/>
                </a:cubicBezTo>
                <a:cubicBezTo>
                  <a:pt x="-14113" y="4920421"/>
                  <a:pt x="6404" y="4835137"/>
                  <a:pt x="0" y="4631588"/>
                </a:cubicBezTo>
                <a:cubicBezTo>
                  <a:pt x="-6404" y="4428039"/>
                  <a:pt x="24102" y="4322904"/>
                  <a:pt x="0" y="4088218"/>
                </a:cubicBezTo>
                <a:cubicBezTo>
                  <a:pt x="-24102" y="3853532"/>
                  <a:pt x="20043" y="3621978"/>
                  <a:pt x="0" y="3441348"/>
                </a:cubicBezTo>
                <a:cubicBezTo>
                  <a:pt x="-20043" y="3260718"/>
                  <a:pt x="26735" y="2936085"/>
                  <a:pt x="0" y="2794478"/>
                </a:cubicBezTo>
                <a:cubicBezTo>
                  <a:pt x="-26735" y="2652871"/>
                  <a:pt x="27741" y="2451817"/>
                  <a:pt x="0" y="2147608"/>
                </a:cubicBezTo>
                <a:cubicBezTo>
                  <a:pt x="-27741" y="1843399"/>
                  <a:pt x="10077" y="1758433"/>
                  <a:pt x="0" y="1500738"/>
                </a:cubicBezTo>
                <a:cubicBezTo>
                  <a:pt x="-10077" y="1243043"/>
                  <a:pt x="6768" y="1099810"/>
                  <a:pt x="0" y="905618"/>
                </a:cubicBezTo>
                <a:cubicBezTo>
                  <a:pt x="-6768" y="711426"/>
                  <a:pt x="32046" y="21606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A92D48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TW" altLang="en-US" sz="1867">
              <a:ln w="19050">
                <a:solidFill>
                  <a:srgbClr val="A92D48"/>
                </a:solidFill>
              </a:ln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417A83B-5B24-8FAE-E83F-A384D12D251A}"/>
              </a:ext>
            </a:extLst>
          </p:cNvPr>
          <p:cNvSpPr txBox="1"/>
          <p:nvPr/>
        </p:nvSpPr>
        <p:spPr>
          <a:xfrm>
            <a:off x="2610812" y="609307"/>
            <a:ext cx="6810280" cy="737720"/>
          </a:xfrm>
          <a:prstGeom prst="roundRect">
            <a:avLst/>
          </a:prstGeom>
          <a:solidFill>
            <a:srgbClr val="A92D48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「測試自行車」分組實作</a:t>
            </a:r>
            <a:r>
              <a:rPr lang="en-US" altLang="zh-TW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(1/2)</a:t>
            </a:r>
            <a:endParaRPr lang="zh-TW" altLang="en-US" sz="36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8B0755D6-FB63-B9C6-D020-9776DD60390C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發展活動│活動二：騎自行車裝備與功能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93DE350D-3536-696A-A97C-16664F6C70FE}"/>
              </a:ext>
            </a:extLst>
          </p:cNvPr>
          <p:cNvGrpSpPr/>
          <p:nvPr/>
        </p:nvGrpSpPr>
        <p:grpSpPr>
          <a:xfrm>
            <a:off x="1268465" y="1601955"/>
            <a:ext cx="2081257" cy="602372"/>
            <a:chOff x="1773384" y="1697672"/>
            <a:chExt cx="1560943" cy="451779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E9ED9F4F-B501-2D0D-659B-CAB6A18FC35A}"/>
                </a:ext>
              </a:extLst>
            </p:cNvPr>
            <p:cNvSpPr/>
            <p:nvPr/>
          </p:nvSpPr>
          <p:spPr>
            <a:xfrm>
              <a:off x="1773384" y="1697672"/>
              <a:ext cx="1560943" cy="451779"/>
            </a:xfrm>
            <a:prstGeom prst="rect">
              <a:avLst/>
            </a:prstGeom>
            <a:solidFill>
              <a:srgbClr val="F9E7E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88000" rtlCol="0" anchor="ctr"/>
            <a:lstStyle/>
            <a:p>
              <a:pPr algn="r" defTabSz="914377"/>
              <a:r>
                <a:rPr lang="zh-TW" altLang="en-US" sz="32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龍頭</a:t>
              </a:r>
            </a:p>
          </p:txBody>
        </p:sp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0472CB7B-131E-FBD8-3959-52F6B1C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5768" y="1743235"/>
              <a:ext cx="439501" cy="354643"/>
            </a:xfrm>
            <a:prstGeom prst="rect">
              <a:avLst/>
            </a:prstGeom>
          </p:spPr>
        </p:pic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E7A41357-51A0-EBC4-A1FF-7252F424427E}"/>
              </a:ext>
            </a:extLst>
          </p:cNvPr>
          <p:cNvSpPr/>
          <p:nvPr/>
        </p:nvSpPr>
        <p:spPr>
          <a:xfrm>
            <a:off x="3349722" y="1595655"/>
            <a:ext cx="7573815" cy="6099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20000" rtlCol="0" anchor="ctr"/>
          <a:lstStyle/>
          <a:p>
            <a:pPr defTabSz="914377"/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是否鬆動、歪斜、左右轉是否順暢。</a:t>
            </a:r>
          </a:p>
        </p:txBody>
      </p: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13A4460E-CDAA-728F-16AB-1FD77EEA7ED6}"/>
              </a:ext>
            </a:extLst>
          </p:cNvPr>
          <p:cNvGrpSpPr/>
          <p:nvPr/>
        </p:nvGrpSpPr>
        <p:grpSpPr>
          <a:xfrm>
            <a:off x="1268465" y="2322093"/>
            <a:ext cx="2081257" cy="1082060"/>
            <a:chOff x="1773384" y="1697671"/>
            <a:chExt cx="1560943" cy="811545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FCC0CB97-4322-A20C-8EDA-022EEDBDE23E}"/>
                </a:ext>
              </a:extLst>
            </p:cNvPr>
            <p:cNvSpPr/>
            <p:nvPr/>
          </p:nvSpPr>
          <p:spPr>
            <a:xfrm>
              <a:off x="1773384" y="1697671"/>
              <a:ext cx="1560943" cy="811545"/>
            </a:xfrm>
            <a:prstGeom prst="rect">
              <a:avLst/>
            </a:prstGeom>
            <a:solidFill>
              <a:srgbClr val="F9E7E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88000" rtlCol="0" anchor="ctr"/>
            <a:lstStyle/>
            <a:p>
              <a:pPr algn="r" defTabSz="914377"/>
              <a:r>
                <a:rPr lang="zh-TW" altLang="en-US" sz="32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煞車</a:t>
              </a:r>
            </a:p>
          </p:txBody>
        </p:sp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992E2F3A-7738-861D-F7D0-A988B9897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5768" y="1918724"/>
              <a:ext cx="439501" cy="354643"/>
            </a:xfrm>
            <a:prstGeom prst="rect">
              <a:avLst/>
            </a:prstGeom>
          </p:spPr>
        </p:pic>
      </p:grpSp>
      <p:sp>
        <p:nvSpPr>
          <p:cNvPr id="31" name="矩形 30">
            <a:extLst>
              <a:ext uri="{FF2B5EF4-FFF2-40B4-BE49-F238E27FC236}">
                <a16:creationId xmlns:a16="http://schemas.microsoft.com/office/drawing/2014/main" id="{D693F33E-67C5-9A8C-E647-B91F869E7A7C}"/>
              </a:ext>
            </a:extLst>
          </p:cNvPr>
          <p:cNvSpPr/>
          <p:nvPr/>
        </p:nvSpPr>
        <p:spPr>
          <a:xfrm>
            <a:off x="3349722" y="2326305"/>
            <a:ext cx="7573815" cy="10778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20000" rtlCol="0" anchor="ctr"/>
          <a:lstStyle/>
          <a:p>
            <a:pPr defTabSz="914377"/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前後推動自行車，輪流按左右煞車，確認無鬆動並找出相對應的車輪。</a:t>
            </a:r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1181E518-27CC-F191-4947-55CD7955ADE6}"/>
              </a:ext>
            </a:extLst>
          </p:cNvPr>
          <p:cNvGrpSpPr/>
          <p:nvPr/>
        </p:nvGrpSpPr>
        <p:grpSpPr>
          <a:xfrm>
            <a:off x="1268465" y="3520649"/>
            <a:ext cx="2081257" cy="602372"/>
            <a:chOff x="1773384" y="1697672"/>
            <a:chExt cx="1560943" cy="451779"/>
          </a:xfrm>
        </p:grpSpPr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F0DED55E-36BA-E17D-C0F5-80F453D51DCC}"/>
                </a:ext>
              </a:extLst>
            </p:cNvPr>
            <p:cNvSpPr/>
            <p:nvPr/>
          </p:nvSpPr>
          <p:spPr>
            <a:xfrm>
              <a:off x="1773384" y="1697672"/>
              <a:ext cx="1560943" cy="451779"/>
            </a:xfrm>
            <a:prstGeom prst="rect">
              <a:avLst/>
            </a:prstGeom>
            <a:solidFill>
              <a:srgbClr val="F9E7E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88000" rtlCol="0" anchor="ctr"/>
            <a:lstStyle/>
            <a:p>
              <a:pPr algn="r" defTabSz="914377"/>
              <a:r>
                <a:rPr lang="zh-TW" altLang="en-US" sz="32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鈴號</a:t>
              </a:r>
            </a:p>
          </p:txBody>
        </p:sp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97497285-2832-900B-ABB8-566686261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5768" y="1743235"/>
              <a:ext cx="439501" cy="354643"/>
            </a:xfrm>
            <a:prstGeom prst="rect">
              <a:avLst/>
            </a:prstGeom>
          </p:spPr>
        </p:pic>
      </p:grpSp>
      <p:sp>
        <p:nvSpPr>
          <p:cNvPr id="35" name="矩形 34">
            <a:extLst>
              <a:ext uri="{FF2B5EF4-FFF2-40B4-BE49-F238E27FC236}">
                <a16:creationId xmlns:a16="http://schemas.microsoft.com/office/drawing/2014/main" id="{EB6149A4-E83C-4DF2-81DC-89182C139851}"/>
              </a:ext>
            </a:extLst>
          </p:cNvPr>
          <p:cNvSpPr/>
          <p:nvPr/>
        </p:nvSpPr>
        <p:spPr>
          <a:xfrm>
            <a:off x="3349722" y="3524859"/>
            <a:ext cx="7573815" cy="5981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20000" rtlCol="0" anchor="ctr"/>
          <a:lstStyle/>
          <a:p>
            <a:pPr defTabSz="914377"/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有無正常響鈴，並固定堅牢。</a:t>
            </a:r>
          </a:p>
        </p:txBody>
      </p: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43F88D63-3AE3-A9CE-A9CC-B4E6F5E50689}"/>
              </a:ext>
            </a:extLst>
          </p:cNvPr>
          <p:cNvGrpSpPr/>
          <p:nvPr/>
        </p:nvGrpSpPr>
        <p:grpSpPr>
          <a:xfrm>
            <a:off x="1268465" y="4253871"/>
            <a:ext cx="2081257" cy="602372"/>
            <a:chOff x="1773384" y="1697672"/>
            <a:chExt cx="1560943" cy="451779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88E83BA0-A103-8EF4-CAB2-BCE0F28CD837}"/>
                </a:ext>
              </a:extLst>
            </p:cNvPr>
            <p:cNvSpPr/>
            <p:nvPr/>
          </p:nvSpPr>
          <p:spPr>
            <a:xfrm>
              <a:off x="1773384" y="1697672"/>
              <a:ext cx="1560943" cy="451779"/>
            </a:xfrm>
            <a:prstGeom prst="rect">
              <a:avLst/>
            </a:prstGeom>
            <a:solidFill>
              <a:srgbClr val="F9E7E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88000" rtlCol="0" anchor="ctr"/>
            <a:lstStyle/>
            <a:p>
              <a:pPr algn="r" defTabSz="914377"/>
              <a:r>
                <a:rPr lang="zh-TW" altLang="en-US" sz="32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車燈</a:t>
              </a:r>
            </a:p>
          </p:txBody>
        </p:sp>
        <p:pic>
          <p:nvPicPr>
            <p:cNvPr id="42" name="圖片 41">
              <a:extLst>
                <a:ext uri="{FF2B5EF4-FFF2-40B4-BE49-F238E27FC236}">
                  <a16:creationId xmlns:a16="http://schemas.microsoft.com/office/drawing/2014/main" id="{B90F9D48-3CFB-7F53-058D-FD02ACB2E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5768" y="1743235"/>
              <a:ext cx="439501" cy="354643"/>
            </a:xfrm>
            <a:prstGeom prst="rect">
              <a:avLst/>
            </a:prstGeom>
          </p:spPr>
        </p:pic>
      </p:grpSp>
      <p:sp>
        <p:nvSpPr>
          <p:cNvPr id="43" name="矩形 42">
            <a:extLst>
              <a:ext uri="{FF2B5EF4-FFF2-40B4-BE49-F238E27FC236}">
                <a16:creationId xmlns:a16="http://schemas.microsoft.com/office/drawing/2014/main" id="{AB78208F-0A86-DB5C-4033-B9649E841109}"/>
              </a:ext>
            </a:extLst>
          </p:cNvPr>
          <p:cNvSpPr/>
          <p:nvPr/>
        </p:nvSpPr>
        <p:spPr>
          <a:xfrm>
            <a:off x="3349722" y="4253871"/>
            <a:ext cx="7573815" cy="6023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20000" rtlCol="0" anchor="ctr"/>
          <a:lstStyle/>
          <a:p>
            <a:pPr defTabSz="914377"/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安裝白色或淡黃色的頭燈、紅色尾燈。</a:t>
            </a:r>
          </a:p>
        </p:txBody>
      </p: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EE6C8369-480C-53FC-DD6C-0134C9BB8913}"/>
              </a:ext>
            </a:extLst>
          </p:cNvPr>
          <p:cNvGrpSpPr/>
          <p:nvPr/>
        </p:nvGrpSpPr>
        <p:grpSpPr>
          <a:xfrm>
            <a:off x="1268465" y="4966487"/>
            <a:ext cx="2081257" cy="992700"/>
            <a:chOff x="1773384" y="1697672"/>
            <a:chExt cx="1560943" cy="744525"/>
          </a:xfrm>
        </p:grpSpPr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B662C535-2406-FCE1-0FE8-D2470ECC81E3}"/>
                </a:ext>
              </a:extLst>
            </p:cNvPr>
            <p:cNvSpPr/>
            <p:nvPr/>
          </p:nvSpPr>
          <p:spPr>
            <a:xfrm>
              <a:off x="1773384" y="1697672"/>
              <a:ext cx="1560943" cy="744525"/>
            </a:xfrm>
            <a:prstGeom prst="rect">
              <a:avLst/>
            </a:prstGeom>
            <a:solidFill>
              <a:srgbClr val="F9E7E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88000" rtlCol="0" anchor="ctr"/>
            <a:lstStyle/>
            <a:p>
              <a:pPr algn="r" defTabSz="914377"/>
              <a:r>
                <a:rPr lang="zh-TW" altLang="en-US" sz="32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反光</a:t>
              </a:r>
              <a:endParaRPr lang="en-US" altLang="zh-TW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r" defTabSz="914377"/>
              <a:r>
                <a:rPr lang="zh-TW" altLang="en-US" sz="32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裝置</a:t>
              </a:r>
            </a:p>
          </p:txBody>
        </p:sp>
        <p:pic>
          <p:nvPicPr>
            <p:cNvPr id="46" name="圖片 45">
              <a:extLst>
                <a:ext uri="{FF2B5EF4-FFF2-40B4-BE49-F238E27FC236}">
                  <a16:creationId xmlns:a16="http://schemas.microsoft.com/office/drawing/2014/main" id="{02F466CD-764E-F62A-D97A-64A05B1F8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5768" y="1901332"/>
              <a:ext cx="439501" cy="354643"/>
            </a:xfrm>
            <a:prstGeom prst="rect">
              <a:avLst/>
            </a:prstGeom>
          </p:spPr>
        </p:pic>
      </p:grpSp>
      <p:sp>
        <p:nvSpPr>
          <p:cNvPr id="47" name="矩形 46">
            <a:extLst>
              <a:ext uri="{FF2B5EF4-FFF2-40B4-BE49-F238E27FC236}">
                <a16:creationId xmlns:a16="http://schemas.microsoft.com/office/drawing/2014/main" id="{4A8810F3-7ED9-B491-392C-FBCDC87A479F}"/>
              </a:ext>
            </a:extLst>
          </p:cNvPr>
          <p:cNvSpPr/>
          <p:nvPr/>
        </p:nvSpPr>
        <p:spPr>
          <a:xfrm>
            <a:off x="3349722" y="4966487"/>
            <a:ext cx="7573815" cy="9927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20000" rtlCol="0" anchor="ctr"/>
          <a:lstStyle/>
          <a:p>
            <a:pPr defTabSz="914377"/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保持清潔且完整。</a:t>
            </a:r>
          </a:p>
        </p:txBody>
      </p:sp>
    </p:spTree>
    <p:extLst>
      <p:ext uri="{BB962C8B-B14F-4D97-AF65-F5344CB8AC3E}">
        <p14:creationId xmlns:p14="http://schemas.microsoft.com/office/powerpoint/2010/main" val="3467023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AEAEE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語音泡泡: 圓角矩形 2">
            <a:extLst>
              <a:ext uri="{FF2B5EF4-FFF2-40B4-BE49-F238E27FC236}">
                <a16:creationId xmlns:a16="http://schemas.microsoft.com/office/drawing/2014/main" id="{D54EB292-07D9-4415-FB75-90BD4AB7DBB5}"/>
              </a:ext>
            </a:extLst>
          </p:cNvPr>
          <p:cNvSpPr/>
          <p:nvPr/>
        </p:nvSpPr>
        <p:spPr>
          <a:xfrm>
            <a:off x="1012745" y="665019"/>
            <a:ext cx="9590600" cy="5270884"/>
          </a:xfrm>
          <a:prstGeom prst="wedgeRoundRectCallout">
            <a:avLst>
              <a:gd name="adj1" fmla="val 48525"/>
              <a:gd name="adj2" fmla="val 4084"/>
              <a:gd name="adj3" fmla="val 16667"/>
            </a:avLst>
          </a:prstGeom>
          <a:solidFill>
            <a:srgbClr val="FAEAE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lnSpc>
                <a:spcPts val="4000"/>
              </a:lnSpc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請問有誰</a:t>
            </a:r>
            <a:r>
              <a:rPr lang="en-US" altLang="zh-TW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</a:p>
          <a:p>
            <a:pPr defTabSz="914377">
              <a:lnSpc>
                <a:spcPts val="4000"/>
              </a:lnSpc>
            </a:pPr>
            <a:endParaRPr lang="en-US" altLang="zh-TW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09585" indent="-609585" defTabSz="914377">
              <a:lnSpc>
                <a:spcPts val="4000"/>
              </a:lnSpc>
              <a:buFont typeface="Wingdings" panose="05000000000000000000" pitchFamily="2" charset="2"/>
              <a:buChar char="l"/>
            </a:pP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已經學會騎乘自行車？</a:t>
            </a:r>
          </a:p>
          <a:p>
            <a:pPr marL="609585" indent="-609585" defTabSz="914377">
              <a:lnSpc>
                <a:spcPts val="4000"/>
              </a:lnSpc>
              <a:buFont typeface="Wingdings" panose="05000000000000000000" pitchFamily="2" charset="2"/>
              <a:buChar char="l"/>
            </a:pP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家中擁有自行車？</a:t>
            </a:r>
          </a:p>
          <a:p>
            <a:pPr marL="609585" indent="-609585" defTabSz="914377">
              <a:lnSpc>
                <a:spcPts val="4000"/>
              </a:lnSpc>
              <a:buFont typeface="Wingdings" panose="05000000000000000000" pitchFamily="2" charset="2"/>
              <a:buChar char="l"/>
            </a:pP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會騎自行車上、下學？</a:t>
            </a:r>
          </a:p>
          <a:p>
            <a:pPr marL="609585" indent="-609585" defTabSz="914377">
              <a:lnSpc>
                <a:spcPts val="4000"/>
              </a:lnSpc>
              <a:buFont typeface="Wingdings" panose="05000000000000000000" pitchFamily="2" charset="2"/>
              <a:buChar char="l"/>
            </a:pP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會利用假日騎乘自行車當作休閒活動？</a:t>
            </a:r>
            <a:endParaRPr lang="en-US" altLang="zh-TW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377">
              <a:lnSpc>
                <a:spcPts val="4000"/>
              </a:lnSpc>
            </a:pPr>
            <a:endParaRPr lang="en-US" altLang="zh-TW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DCACA1E-6366-C47F-ABB2-7AE3F292293B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引起動機│活動一：「追風安全俠」大調查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FE86AF7-B370-F811-88FF-99E15D7681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590" y="1004813"/>
            <a:ext cx="3232249" cy="2424187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8765A1F1-AC07-59C2-66E0-11F5F2BE9C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058" y="3233229"/>
            <a:ext cx="5401524" cy="37249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25526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AEAEE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E703F0B-5EEC-0C7E-AEB8-EA59FC033BB6}"/>
              </a:ext>
            </a:extLst>
          </p:cNvPr>
          <p:cNvSpPr/>
          <p:nvPr/>
        </p:nvSpPr>
        <p:spPr>
          <a:xfrm>
            <a:off x="899007" y="1046789"/>
            <a:ext cx="10406303" cy="5174959"/>
          </a:xfrm>
          <a:custGeom>
            <a:avLst/>
            <a:gdLst>
              <a:gd name="connsiteX0" fmla="*/ 0 w 10406303"/>
              <a:gd name="connsiteY0" fmla="*/ 0 h 5174959"/>
              <a:gd name="connsiteX1" fmla="*/ 693754 w 10406303"/>
              <a:gd name="connsiteY1" fmla="*/ 0 h 5174959"/>
              <a:gd name="connsiteX2" fmla="*/ 1491570 w 10406303"/>
              <a:gd name="connsiteY2" fmla="*/ 0 h 5174959"/>
              <a:gd name="connsiteX3" fmla="*/ 2289387 w 10406303"/>
              <a:gd name="connsiteY3" fmla="*/ 0 h 5174959"/>
              <a:gd name="connsiteX4" fmla="*/ 3191266 w 10406303"/>
              <a:gd name="connsiteY4" fmla="*/ 0 h 5174959"/>
              <a:gd name="connsiteX5" fmla="*/ 3885020 w 10406303"/>
              <a:gd name="connsiteY5" fmla="*/ 0 h 5174959"/>
              <a:gd name="connsiteX6" fmla="*/ 4682836 w 10406303"/>
              <a:gd name="connsiteY6" fmla="*/ 0 h 5174959"/>
              <a:gd name="connsiteX7" fmla="*/ 5376590 w 10406303"/>
              <a:gd name="connsiteY7" fmla="*/ 0 h 5174959"/>
              <a:gd name="connsiteX8" fmla="*/ 6070343 w 10406303"/>
              <a:gd name="connsiteY8" fmla="*/ 0 h 5174959"/>
              <a:gd name="connsiteX9" fmla="*/ 6764097 w 10406303"/>
              <a:gd name="connsiteY9" fmla="*/ 0 h 5174959"/>
              <a:gd name="connsiteX10" fmla="*/ 7145661 w 10406303"/>
              <a:gd name="connsiteY10" fmla="*/ 0 h 5174959"/>
              <a:gd name="connsiteX11" fmla="*/ 7943478 w 10406303"/>
              <a:gd name="connsiteY11" fmla="*/ 0 h 5174959"/>
              <a:gd name="connsiteX12" fmla="*/ 8325042 w 10406303"/>
              <a:gd name="connsiteY12" fmla="*/ 0 h 5174959"/>
              <a:gd name="connsiteX13" fmla="*/ 9018796 w 10406303"/>
              <a:gd name="connsiteY13" fmla="*/ 0 h 5174959"/>
              <a:gd name="connsiteX14" fmla="*/ 10406303 w 10406303"/>
              <a:gd name="connsiteY14" fmla="*/ 0 h 5174959"/>
              <a:gd name="connsiteX15" fmla="*/ 10406303 w 10406303"/>
              <a:gd name="connsiteY15" fmla="*/ 750369 h 5174959"/>
              <a:gd name="connsiteX16" fmla="*/ 10406303 w 10406303"/>
              <a:gd name="connsiteY16" fmla="*/ 1241990 h 5174959"/>
              <a:gd name="connsiteX17" fmla="*/ 10406303 w 10406303"/>
              <a:gd name="connsiteY17" fmla="*/ 1785361 h 5174959"/>
              <a:gd name="connsiteX18" fmla="*/ 10406303 w 10406303"/>
              <a:gd name="connsiteY18" fmla="*/ 2328732 h 5174959"/>
              <a:gd name="connsiteX19" fmla="*/ 10406303 w 10406303"/>
              <a:gd name="connsiteY19" fmla="*/ 2975601 h 5174959"/>
              <a:gd name="connsiteX20" fmla="*/ 10406303 w 10406303"/>
              <a:gd name="connsiteY20" fmla="*/ 3622471 h 5174959"/>
              <a:gd name="connsiteX21" fmla="*/ 10406303 w 10406303"/>
              <a:gd name="connsiteY21" fmla="*/ 4217592 h 5174959"/>
              <a:gd name="connsiteX22" fmla="*/ 10406303 w 10406303"/>
              <a:gd name="connsiteY22" fmla="*/ 5174959 h 5174959"/>
              <a:gd name="connsiteX23" fmla="*/ 9920676 w 10406303"/>
              <a:gd name="connsiteY23" fmla="*/ 5174959 h 5174959"/>
              <a:gd name="connsiteX24" fmla="*/ 9226922 w 10406303"/>
              <a:gd name="connsiteY24" fmla="*/ 5174959 h 5174959"/>
              <a:gd name="connsiteX25" fmla="*/ 8429105 w 10406303"/>
              <a:gd name="connsiteY25" fmla="*/ 5174959 h 5174959"/>
              <a:gd name="connsiteX26" fmla="*/ 8047541 w 10406303"/>
              <a:gd name="connsiteY26" fmla="*/ 5174959 h 5174959"/>
              <a:gd name="connsiteX27" fmla="*/ 7145661 w 10406303"/>
              <a:gd name="connsiteY27" fmla="*/ 5174959 h 5174959"/>
              <a:gd name="connsiteX28" fmla="*/ 6555971 w 10406303"/>
              <a:gd name="connsiteY28" fmla="*/ 5174959 h 5174959"/>
              <a:gd name="connsiteX29" fmla="*/ 5758154 w 10406303"/>
              <a:gd name="connsiteY29" fmla="*/ 5174959 h 5174959"/>
              <a:gd name="connsiteX30" fmla="*/ 5376590 w 10406303"/>
              <a:gd name="connsiteY30" fmla="*/ 5174959 h 5174959"/>
              <a:gd name="connsiteX31" fmla="*/ 4474710 w 10406303"/>
              <a:gd name="connsiteY31" fmla="*/ 5174959 h 5174959"/>
              <a:gd name="connsiteX32" fmla="*/ 3885020 w 10406303"/>
              <a:gd name="connsiteY32" fmla="*/ 5174959 h 5174959"/>
              <a:gd name="connsiteX33" fmla="*/ 3191266 w 10406303"/>
              <a:gd name="connsiteY33" fmla="*/ 5174959 h 5174959"/>
              <a:gd name="connsiteX34" fmla="*/ 2705639 w 10406303"/>
              <a:gd name="connsiteY34" fmla="*/ 5174959 h 5174959"/>
              <a:gd name="connsiteX35" fmla="*/ 1907822 w 10406303"/>
              <a:gd name="connsiteY35" fmla="*/ 5174959 h 5174959"/>
              <a:gd name="connsiteX36" fmla="*/ 1005943 w 10406303"/>
              <a:gd name="connsiteY36" fmla="*/ 5174959 h 5174959"/>
              <a:gd name="connsiteX37" fmla="*/ 0 w 10406303"/>
              <a:gd name="connsiteY37" fmla="*/ 5174959 h 5174959"/>
              <a:gd name="connsiteX38" fmla="*/ 0 w 10406303"/>
              <a:gd name="connsiteY38" fmla="*/ 4424590 h 5174959"/>
              <a:gd name="connsiteX39" fmla="*/ 0 w 10406303"/>
              <a:gd name="connsiteY39" fmla="*/ 3725970 h 5174959"/>
              <a:gd name="connsiteX40" fmla="*/ 0 w 10406303"/>
              <a:gd name="connsiteY40" fmla="*/ 3079101 h 5174959"/>
              <a:gd name="connsiteX41" fmla="*/ 0 w 10406303"/>
              <a:gd name="connsiteY41" fmla="*/ 2380481 h 5174959"/>
              <a:gd name="connsiteX42" fmla="*/ 0 w 10406303"/>
              <a:gd name="connsiteY42" fmla="*/ 1733611 h 5174959"/>
              <a:gd name="connsiteX43" fmla="*/ 0 w 10406303"/>
              <a:gd name="connsiteY43" fmla="*/ 1034992 h 5174959"/>
              <a:gd name="connsiteX44" fmla="*/ 0 w 10406303"/>
              <a:gd name="connsiteY44" fmla="*/ 0 h 5174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406303" h="5174959" fill="none" extrusionOk="0">
                <a:moveTo>
                  <a:pt x="0" y="0"/>
                </a:moveTo>
                <a:cubicBezTo>
                  <a:pt x="152441" y="6272"/>
                  <a:pt x="395836" y="-21088"/>
                  <a:pt x="693754" y="0"/>
                </a:cubicBezTo>
                <a:cubicBezTo>
                  <a:pt x="991672" y="21088"/>
                  <a:pt x="1299180" y="-14863"/>
                  <a:pt x="1491570" y="0"/>
                </a:cubicBezTo>
                <a:cubicBezTo>
                  <a:pt x="1683960" y="14863"/>
                  <a:pt x="1926287" y="8597"/>
                  <a:pt x="2289387" y="0"/>
                </a:cubicBezTo>
                <a:cubicBezTo>
                  <a:pt x="2652487" y="-8597"/>
                  <a:pt x="2879217" y="39464"/>
                  <a:pt x="3191266" y="0"/>
                </a:cubicBezTo>
                <a:cubicBezTo>
                  <a:pt x="3503315" y="-39464"/>
                  <a:pt x="3734303" y="-1253"/>
                  <a:pt x="3885020" y="0"/>
                </a:cubicBezTo>
                <a:cubicBezTo>
                  <a:pt x="4035737" y="1253"/>
                  <a:pt x="4476651" y="-35771"/>
                  <a:pt x="4682836" y="0"/>
                </a:cubicBezTo>
                <a:cubicBezTo>
                  <a:pt x="4889021" y="35771"/>
                  <a:pt x="5181997" y="-32071"/>
                  <a:pt x="5376590" y="0"/>
                </a:cubicBezTo>
                <a:cubicBezTo>
                  <a:pt x="5571183" y="32071"/>
                  <a:pt x="5822256" y="25334"/>
                  <a:pt x="6070343" y="0"/>
                </a:cubicBezTo>
                <a:cubicBezTo>
                  <a:pt x="6318430" y="-25334"/>
                  <a:pt x="6441456" y="-3991"/>
                  <a:pt x="6764097" y="0"/>
                </a:cubicBezTo>
                <a:cubicBezTo>
                  <a:pt x="7086738" y="3991"/>
                  <a:pt x="7043921" y="-8566"/>
                  <a:pt x="7145661" y="0"/>
                </a:cubicBezTo>
                <a:cubicBezTo>
                  <a:pt x="7247401" y="8566"/>
                  <a:pt x="7699816" y="-14941"/>
                  <a:pt x="7943478" y="0"/>
                </a:cubicBezTo>
                <a:cubicBezTo>
                  <a:pt x="8187140" y="14941"/>
                  <a:pt x="8178004" y="11318"/>
                  <a:pt x="8325042" y="0"/>
                </a:cubicBezTo>
                <a:cubicBezTo>
                  <a:pt x="8472080" y="-11318"/>
                  <a:pt x="8841281" y="-20213"/>
                  <a:pt x="9018796" y="0"/>
                </a:cubicBezTo>
                <a:cubicBezTo>
                  <a:pt x="9196311" y="20213"/>
                  <a:pt x="10089668" y="56160"/>
                  <a:pt x="10406303" y="0"/>
                </a:cubicBezTo>
                <a:cubicBezTo>
                  <a:pt x="10393506" y="357228"/>
                  <a:pt x="10398657" y="434435"/>
                  <a:pt x="10406303" y="750369"/>
                </a:cubicBezTo>
                <a:cubicBezTo>
                  <a:pt x="10413949" y="1066303"/>
                  <a:pt x="10412051" y="998137"/>
                  <a:pt x="10406303" y="1241990"/>
                </a:cubicBezTo>
                <a:cubicBezTo>
                  <a:pt x="10400555" y="1485843"/>
                  <a:pt x="10424856" y="1524707"/>
                  <a:pt x="10406303" y="1785361"/>
                </a:cubicBezTo>
                <a:cubicBezTo>
                  <a:pt x="10387750" y="2046015"/>
                  <a:pt x="10432132" y="2146627"/>
                  <a:pt x="10406303" y="2328732"/>
                </a:cubicBezTo>
                <a:cubicBezTo>
                  <a:pt x="10380474" y="2510837"/>
                  <a:pt x="10411791" y="2729530"/>
                  <a:pt x="10406303" y="2975601"/>
                </a:cubicBezTo>
                <a:cubicBezTo>
                  <a:pt x="10400815" y="3221672"/>
                  <a:pt x="10419722" y="3448081"/>
                  <a:pt x="10406303" y="3622471"/>
                </a:cubicBezTo>
                <a:cubicBezTo>
                  <a:pt x="10392885" y="3796861"/>
                  <a:pt x="10393322" y="3921236"/>
                  <a:pt x="10406303" y="4217592"/>
                </a:cubicBezTo>
                <a:cubicBezTo>
                  <a:pt x="10419284" y="4513948"/>
                  <a:pt x="10415075" y="4983090"/>
                  <a:pt x="10406303" y="5174959"/>
                </a:cubicBezTo>
                <a:cubicBezTo>
                  <a:pt x="10224417" y="5188008"/>
                  <a:pt x="10089387" y="5163366"/>
                  <a:pt x="9920676" y="5174959"/>
                </a:cubicBezTo>
                <a:cubicBezTo>
                  <a:pt x="9751965" y="5186552"/>
                  <a:pt x="9530946" y="5187469"/>
                  <a:pt x="9226922" y="5174959"/>
                </a:cubicBezTo>
                <a:cubicBezTo>
                  <a:pt x="8922898" y="5162449"/>
                  <a:pt x="8705706" y="5213909"/>
                  <a:pt x="8429105" y="5174959"/>
                </a:cubicBezTo>
                <a:cubicBezTo>
                  <a:pt x="8152504" y="5136009"/>
                  <a:pt x="8160053" y="5165173"/>
                  <a:pt x="8047541" y="5174959"/>
                </a:cubicBezTo>
                <a:cubicBezTo>
                  <a:pt x="7935029" y="5184745"/>
                  <a:pt x="7554948" y="5151078"/>
                  <a:pt x="7145661" y="5174959"/>
                </a:cubicBezTo>
                <a:cubicBezTo>
                  <a:pt x="6736374" y="5198840"/>
                  <a:pt x="6728803" y="5167464"/>
                  <a:pt x="6555971" y="5174959"/>
                </a:cubicBezTo>
                <a:cubicBezTo>
                  <a:pt x="6383139" y="5182455"/>
                  <a:pt x="6063132" y="5160958"/>
                  <a:pt x="5758154" y="5174959"/>
                </a:cubicBezTo>
                <a:cubicBezTo>
                  <a:pt x="5453176" y="5188960"/>
                  <a:pt x="5474804" y="5188683"/>
                  <a:pt x="5376590" y="5174959"/>
                </a:cubicBezTo>
                <a:cubicBezTo>
                  <a:pt x="5278376" y="5161235"/>
                  <a:pt x="4718946" y="5159913"/>
                  <a:pt x="4474710" y="5174959"/>
                </a:cubicBezTo>
                <a:cubicBezTo>
                  <a:pt x="4230474" y="5190005"/>
                  <a:pt x="4006363" y="5166063"/>
                  <a:pt x="3885020" y="5174959"/>
                </a:cubicBezTo>
                <a:cubicBezTo>
                  <a:pt x="3763677" y="5183856"/>
                  <a:pt x="3430144" y="5188593"/>
                  <a:pt x="3191266" y="5174959"/>
                </a:cubicBezTo>
                <a:cubicBezTo>
                  <a:pt x="2952388" y="5161325"/>
                  <a:pt x="2863308" y="5179016"/>
                  <a:pt x="2705639" y="5174959"/>
                </a:cubicBezTo>
                <a:cubicBezTo>
                  <a:pt x="2547970" y="5170902"/>
                  <a:pt x="2127853" y="5137551"/>
                  <a:pt x="1907822" y="5174959"/>
                </a:cubicBezTo>
                <a:cubicBezTo>
                  <a:pt x="1687791" y="5212367"/>
                  <a:pt x="1429973" y="5171775"/>
                  <a:pt x="1005943" y="5174959"/>
                </a:cubicBezTo>
                <a:cubicBezTo>
                  <a:pt x="581913" y="5178143"/>
                  <a:pt x="465235" y="5166424"/>
                  <a:pt x="0" y="5174959"/>
                </a:cubicBezTo>
                <a:cubicBezTo>
                  <a:pt x="24703" y="4861970"/>
                  <a:pt x="23471" y="4726694"/>
                  <a:pt x="0" y="4424590"/>
                </a:cubicBezTo>
                <a:cubicBezTo>
                  <a:pt x="-23471" y="4122486"/>
                  <a:pt x="-24948" y="4062146"/>
                  <a:pt x="0" y="3725970"/>
                </a:cubicBezTo>
                <a:cubicBezTo>
                  <a:pt x="24948" y="3389794"/>
                  <a:pt x="-6840" y="3320172"/>
                  <a:pt x="0" y="3079101"/>
                </a:cubicBezTo>
                <a:cubicBezTo>
                  <a:pt x="6840" y="2838030"/>
                  <a:pt x="-4031" y="2659054"/>
                  <a:pt x="0" y="2380481"/>
                </a:cubicBezTo>
                <a:cubicBezTo>
                  <a:pt x="4031" y="2101908"/>
                  <a:pt x="-31544" y="1875342"/>
                  <a:pt x="0" y="1733611"/>
                </a:cubicBezTo>
                <a:cubicBezTo>
                  <a:pt x="31544" y="1591880"/>
                  <a:pt x="20614" y="1360491"/>
                  <a:pt x="0" y="1034992"/>
                </a:cubicBezTo>
                <a:cubicBezTo>
                  <a:pt x="-20614" y="709493"/>
                  <a:pt x="4718" y="323243"/>
                  <a:pt x="0" y="0"/>
                </a:cubicBezTo>
                <a:close/>
              </a:path>
              <a:path w="10406303" h="5174959" stroke="0" extrusionOk="0">
                <a:moveTo>
                  <a:pt x="0" y="0"/>
                </a:moveTo>
                <a:cubicBezTo>
                  <a:pt x="132343" y="12613"/>
                  <a:pt x="460637" y="25444"/>
                  <a:pt x="589691" y="0"/>
                </a:cubicBezTo>
                <a:cubicBezTo>
                  <a:pt x="718745" y="-25444"/>
                  <a:pt x="828284" y="16390"/>
                  <a:pt x="971255" y="0"/>
                </a:cubicBezTo>
                <a:cubicBezTo>
                  <a:pt x="1114226" y="-16390"/>
                  <a:pt x="1551390" y="-31557"/>
                  <a:pt x="1873135" y="0"/>
                </a:cubicBezTo>
                <a:cubicBezTo>
                  <a:pt x="2194880" y="31557"/>
                  <a:pt x="2242561" y="-13061"/>
                  <a:pt x="2462825" y="0"/>
                </a:cubicBezTo>
                <a:cubicBezTo>
                  <a:pt x="2683089" y="13061"/>
                  <a:pt x="2843575" y="-1784"/>
                  <a:pt x="3052516" y="0"/>
                </a:cubicBezTo>
                <a:cubicBezTo>
                  <a:pt x="3261457" y="1784"/>
                  <a:pt x="3713874" y="10863"/>
                  <a:pt x="3954395" y="0"/>
                </a:cubicBezTo>
                <a:cubicBezTo>
                  <a:pt x="4194916" y="-10863"/>
                  <a:pt x="4259595" y="1322"/>
                  <a:pt x="4440023" y="0"/>
                </a:cubicBezTo>
                <a:cubicBezTo>
                  <a:pt x="4620451" y="-1322"/>
                  <a:pt x="5101299" y="-14466"/>
                  <a:pt x="5341902" y="0"/>
                </a:cubicBezTo>
                <a:cubicBezTo>
                  <a:pt x="5582505" y="14466"/>
                  <a:pt x="5851357" y="37055"/>
                  <a:pt x="6243782" y="0"/>
                </a:cubicBezTo>
                <a:cubicBezTo>
                  <a:pt x="6636207" y="-37055"/>
                  <a:pt x="6786702" y="-3531"/>
                  <a:pt x="6937535" y="0"/>
                </a:cubicBezTo>
                <a:cubicBezTo>
                  <a:pt x="7088368" y="3531"/>
                  <a:pt x="7553298" y="-2869"/>
                  <a:pt x="7839415" y="0"/>
                </a:cubicBezTo>
                <a:cubicBezTo>
                  <a:pt x="8125532" y="2869"/>
                  <a:pt x="8205635" y="25768"/>
                  <a:pt x="8429105" y="0"/>
                </a:cubicBezTo>
                <a:cubicBezTo>
                  <a:pt x="8652575" y="-25768"/>
                  <a:pt x="8873714" y="14327"/>
                  <a:pt x="9018796" y="0"/>
                </a:cubicBezTo>
                <a:cubicBezTo>
                  <a:pt x="9163878" y="-14327"/>
                  <a:pt x="9564897" y="35622"/>
                  <a:pt x="9816612" y="0"/>
                </a:cubicBezTo>
                <a:cubicBezTo>
                  <a:pt x="10068327" y="-35622"/>
                  <a:pt x="10217723" y="8190"/>
                  <a:pt x="10406303" y="0"/>
                </a:cubicBezTo>
                <a:cubicBezTo>
                  <a:pt x="10428189" y="365091"/>
                  <a:pt x="10383245" y="400376"/>
                  <a:pt x="10406303" y="750369"/>
                </a:cubicBezTo>
                <a:cubicBezTo>
                  <a:pt x="10429361" y="1100362"/>
                  <a:pt x="10436049" y="1189674"/>
                  <a:pt x="10406303" y="1448989"/>
                </a:cubicBezTo>
                <a:cubicBezTo>
                  <a:pt x="10376557" y="1708304"/>
                  <a:pt x="10414174" y="1905562"/>
                  <a:pt x="10406303" y="2147608"/>
                </a:cubicBezTo>
                <a:cubicBezTo>
                  <a:pt x="10398432" y="2389654"/>
                  <a:pt x="10392897" y="2684954"/>
                  <a:pt x="10406303" y="2846227"/>
                </a:cubicBezTo>
                <a:cubicBezTo>
                  <a:pt x="10419709" y="3007500"/>
                  <a:pt x="10384557" y="3130434"/>
                  <a:pt x="10406303" y="3337849"/>
                </a:cubicBezTo>
                <a:cubicBezTo>
                  <a:pt x="10428049" y="3545264"/>
                  <a:pt x="10424932" y="3772341"/>
                  <a:pt x="10406303" y="3881219"/>
                </a:cubicBezTo>
                <a:cubicBezTo>
                  <a:pt x="10387675" y="3990097"/>
                  <a:pt x="10432095" y="4425012"/>
                  <a:pt x="10406303" y="4579839"/>
                </a:cubicBezTo>
                <a:cubicBezTo>
                  <a:pt x="10380511" y="4734666"/>
                  <a:pt x="10431814" y="4892752"/>
                  <a:pt x="10406303" y="5174959"/>
                </a:cubicBezTo>
                <a:cubicBezTo>
                  <a:pt x="10183093" y="5178144"/>
                  <a:pt x="10073383" y="5185242"/>
                  <a:pt x="9920676" y="5174959"/>
                </a:cubicBezTo>
                <a:cubicBezTo>
                  <a:pt x="9767969" y="5164676"/>
                  <a:pt x="9697394" y="5166794"/>
                  <a:pt x="9539111" y="5174959"/>
                </a:cubicBezTo>
                <a:cubicBezTo>
                  <a:pt x="9380829" y="5183124"/>
                  <a:pt x="9300796" y="5160922"/>
                  <a:pt x="9157547" y="5174959"/>
                </a:cubicBezTo>
                <a:cubicBezTo>
                  <a:pt x="9014298" y="5188996"/>
                  <a:pt x="8636362" y="5141370"/>
                  <a:pt x="8463793" y="5174959"/>
                </a:cubicBezTo>
                <a:cubicBezTo>
                  <a:pt x="8291224" y="5208548"/>
                  <a:pt x="8142577" y="5189394"/>
                  <a:pt x="7978166" y="5174959"/>
                </a:cubicBezTo>
                <a:cubicBezTo>
                  <a:pt x="7813755" y="5160524"/>
                  <a:pt x="7476701" y="5184715"/>
                  <a:pt x="7180349" y="5174959"/>
                </a:cubicBezTo>
                <a:cubicBezTo>
                  <a:pt x="6883997" y="5165203"/>
                  <a:pt x="6898078" y="5162602"/>
                  <a:pt x="6694722" y="5174959"/>
                </a:cubicBezTo>
                <a:cubicBezTo>
                  <a:pt x="6491366" y="5187316"/>
                  <a:pt x="6073294" y="5201008"/>
                  <a:pt x="5896905" y="5174959"/>
                </a:cubicBezTo>
                <a:cubicBezTo>
                  <a:pt x="5720516" y="5148910"/>
                  <a:pt x="5606831" y="5171226"/>
                  <a:pt x="5515341" y="5174959"/>
                </a:cubicBezTo>
                <a:cubicBezTo>
                  <a:pt x="5423851" y="5178692"/>
                  <a:pt x="4984715" y="5136299"/>
                  <a:pt x="4717524" y="5174959"/>
                </a:cubicBezTo>
                <a:cubicBezTo>
                  <a:pt x="4450333" y="5213619"/>
                  <a:pt x="4350208" y="5187519"/>
                  <a:pt x="4231897" y="5174959"/>
                </a:cubicBezTo>
                <a:cubicBezTo>
                  <a:pt x="4113586" y="5162399"/>
                  <a:pt x="3946318" y="5156595"/>
                  <a:pt x="3850332" y="5174959"/>
                </a:cubicBezTo>
                <a:cubicBezTo>
                  <a:pt x="3754347" y="5193323"/>
                  <a:pt x="3582904" y="5196375"/>
                  <a:pt x="3364705" y="5174959"/>
                </a:cubicBezTo>
                <a:cubicBezTo>
                  <a:pt x="3146506" y="5153543"/>
                  <a:pt x="2780266" y="5149377"/>
                  <a:pt x="2566888" y="5174959"/>
                </a:cubicBezTo>
                <a:cubicBezTo>
                  <a:pt x="2353510" y="5200541"/>
                  <a:pt x="2180889" y="5194030"/>
                  <a:pt x="2081261" y="5174959"/>
                </a:cubicBezTo>
                <a:cubicBezTo>
                  <a:pt x="1981633" y="5155888"/>
                  <a:pt x="1841058" y="5162975"/>
                  <a:pt x="1699696" y="5174959"/>
                </a:cubicBezTo>
                <a:cubicBezTo>
                  <a:pt x="1558334" y="5186943"/>
                  <a:pt x="1442979" y="5164851"/>
                  <a:pt x="1214069" y="5174959"/>
                </a:cubicBezTo>
                <a:cubicBezTo>
                  <a:pt x="985159" y="5185067"/>
                  <a:pt x="909619" y="5170576"/>
                  <a:pt x="624378" y="5174959"/>
                </a:cubicBezTo>
                <a:cubicBezTo>
                  <a:pt x="339137" y="5179342"/>
                  <a:pt x="234253" y="5150961"/>
                  <a:pt x="0" y="5174959"/>
                </a:cubicBezTo>
                <a:cubicBezTo>
                  <a:pt x="-14113" y="4920421"/>
                  <a:pt x="6404" y="4835137"/>
                  <a:pt x="0" y="4631588"/>
                </a:cubicBezTo>
                <a:cubicBezTo>
                  <a:pt x="-6404" y="4428039"/>
                  <a:pt x="24102" y="4322904"/>
                  <a:pt x="0" y="4088218"/>
                </a:cubicBezTo>
                <a:cubicBezTo>
                  <a:pt x="-24102" y="3853532"/>
                  <a:pt x="20043" y="3621978"/>
                  <a:pt x="0" y="3441348"/>
                </a:cubicBezTo>
                <a:cubicBezTo>
                  <a:pt x="-20043" y="3260718"/>
                  <a:pt x="26735" y="2936085"/>
                  <a:pt x="0" y="2794478"/>
                </a:cubicBezTo>
                <a:cubicBezTo>
                  <a:pt x="-26735" y="2652871"/>
                  <a:pt x="27741" y="2451817"/>
                  <a:pt x="0" y="2147608"/>
                </a:cubicBezTo>
                <a:cubicBezTo>
                  <a:pt x="-27741" y="1843399"/>
                  <a:pt x="10077" y="1758433"/>
                  <a:pt x="0" y="1500738"/>
                </a:cubicBezTo>
                <a:cubicBezTo>
                  <a:pt x="-10077" y="1243043"/>
                  <a:pt x="6768" y="1099810"/>
                  <a:pt x="0" y="905618"/>
                </a:cubicBezTo>
                <a:cubicBezTo>
                  <a:pt x="-6768" y="711426"/>
                  <a:pt x="32046" y="21606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A92D48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TW" altLang="en-US" sz="1867">
              <a:ln w="19050">
                <a:solidFill>
                  <a:srgbClr val="A92D48"/>
                </a:solidFill>
              </a:ln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417A83B-5B24-8FAE-E83F-A384D12D251A}"/>
              </a:ext>
            </a:extLst>
          </p:cNvPr>
          <p:cNvSpPr txBox="1"/>
          <p:nvPr/>
        </p:nvSpPr>
        <p:spPr>
          <a:xfrm>
            <a:off x="2610812" y="609307"/>
            <a:ext cx="6810280" cy="737720"/>
          </a:xfrm>
          <a:prstGeom prst="roundRect">
            <a:avLst/>
          </a:prstGeom>
          <a:solidFill>
            <a:srgbClr val="A92D48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「測試自行車」分組實作</a:t>
            </a:r>
            <a:r>
              <a:rPr lang="en-US" altLang="zh-TW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(2/2)</a:t>
            </a:r>
            <a:endParaRPr lang="zh-TW" altLang="en-US" sz="36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8B0755D6-FB63-B9C6-D020-9776DD60390C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發展活動│活動二：騎自行車裝備與功能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93DE350D-3536-696A-A97C-16664F6C70FE}"/>
              </a:ext>
            </a:extLst>
          </p:cNvPr>
          <p:cNvGrpSpPr/>
          <p:nvPr/>
        </p:nvGrpSpPr>
        <p:grpSpPr>
          <a:xfrm>
            <a:off x="1268465" y="1601955"/>
            <a:ext cx="2081257" cy="984227"/>
            <a:chOff x="1773384" y="1697672"/>
            <a:chExt cx="1560943" cy="738170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E9ED9F4F-B501-2D0D-659B-CAB6A18FC35A}"/>
                </a:ext>
              </a:extLst>
            </p:cNvPr>
            <p:cNvSpPr/>
            <p:nvPr/>
          </p:nvSpPr>
          <p:spPr>
            <a:xfrm>
              <a:off x="1773384" y="1697672"/>
              <a:ext cx="1560943" cy="738170"/>
            </a:xfrm>
            <a:prstGeom prst="rect">
              <a:avLst/>
            </a:prstGeom>
            <a:solidFill>
              <a:srgbClr val="F9E7E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88000" rtlCol="0" anchor="ctr"/>
            <a:lstStyle/>
            <a:p>
              <a:pPr algn="r" defTabSz="914377">
                <a:defRPr/>
              </a:pPr>
              <a:r>
                <a:rPr lang="zh-TW" altLang="en-US" sz="32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車輪</a:t>
              </a:r>
            </a:p>
          </p:txBody>
        </p:sp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0472CB7B-131E-FBD8-3959-52F6B1C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5768" y="1743235"/>
              <a:ext cx="439501" cy="354643"/>
            </a:xfrm>
            <a:prstGeom prst="rect">
              <a:avLst/>
            </a:prstGeom>
          </p:spPr>
        </p:pic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E7A41357-51A0-EBC4-A1FF-7252F424427E}"/>
              </a:ext>
            </a:extLst>
          </p:cNvPr>
          <p:cNvSpPr/>
          <p:nvPr/>
        </p:nvSpPr>
        <p:spPr>
          <a:xfrm>
            <a:off x="3349722" y="1597742"/>
            <a:ext cx="7573815" cy="9926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20000" rtlCol="0" anchor="ctr"/>
          <a:lstStyle/>
          <a:p>
            <a:pPr defTabSz="914377">
              <a:defRPr/>
            </a:pP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用大拇指按壓前後車輪，測試胎壓是否正常。</a:t>
            </a:r>
          </a:p>
        </p:txBody>
      </p: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13A4460E-CDAA-728F-16AB-1FD77EEA7ED6}"/>
              </a:ext>
            </a:extLst>
          </p:cNvPr>
          <p:cNvGrpSpPr/>
          <p:nvPr/>
        </p:nvGrpSpPr>
        <p:grpSpPr>
          <a:xfrm>
            <a:off x="1268465" y="2740803"/>
            <a:ext cx="2081257" cy="2506820"/>
            <a:chOff x="1773384" y="1697671"/>
            <a:chExt cx="1560943" cy="1880115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FCC0CB97-4322-A20C-8EDA-022EEDBDE23E}"/>
                </a:ext>
              </a:extLst>
            </p:cNvPr>
            <p:cNvSpPr/>
            <p:nvPr/>
          </p:nvSpPr>
          <p:spPr>
            <a:xfrm>
              <a:off x="1773384" y="1697671"/>
              <a:ext cx="1560943" cy="1880115"/>
            </a:xfrm>
            <a:prstGeom prst="rect">
              <a:avLst/>
            </a:prstGeom>
            <a:solidFill>
              <a:srgbClr val="F9E7E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88000" rtlCol="0" anchor="ctr"/>
            <a:lstStyle/>
            <a:p>
              <a:pPr algn="r" defTabSz="914377">
                <a:defRPr/>
              </a:pPr>
              <a:r>
                <a:rPr lang="zh-TW" altLang="en-US" sz="32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坐墊</a:t>
              </a:r>
            </a:p>
          </p:txBody>
        </p:sp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992E2F3A-7738-861D-F7D0-A988B9897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5768" y="2408251"/>
              <a:ext cx="439501" cy="354643"/>
            </a:xfrm>
            <a:prstGeom prst="rect">
              <a:avLst/>
            </a:prstGeom>
          </p:spPr>
        </p:pic>
      </p:grpSp>
      <p:sp>
        <p:nvSpPr>
          <p:cNvPr id="31" name="矩形 30">
            <a:extLst>
              <a:ext uri="{FF2B5EF4-FFF2-40B4-BE49-F238E27FC236}">
                <a16:creationId xmlns:a16="http://schemas.microsoft.com/office/drawing/2014/main" id="{D693F33E-67C5-9A8C-E647-B91F869E7A7C}"/>
              </a:ext>
            </a:extLst>
          </p:cNvPr>
          <p:cNvSpPr/>
          <p:nvPr/>
        </p:nvSpPr>
        <p:spPr>
          <a:xfrm>
            <a:off x="3349722" y="2745015"/>
            <a:ext cx="7573815" cy="25026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20000" rtlCol="0" anchor="ctr"/>
          <a:lstStyle/>
          <a:p>
            <a:pPr marL="609585" indent="-609585" defTabSz="914377">
              <a:buFont typeface="+mj-lt"/>
              <a:buAutoNum type="arabicPeriod"/>
              <a:defRPr/>
            </a:pP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比一比，座椅的高度是否合適。</a:t>
            </a:r>
            <a:endParaRPr lang="en-US" altLang="zh-TW" sz="3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09585" indent="-609585" defTabSz="914377">
              <a:buFont typeface="+mj-lt"/>
              <a:buAutoNum type="arabicPeriod"/>
              <a:defRPr/>
            </a:pP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跨坐自行車，確認雙腳是否能夠碰地。</a:t>
            </a:r>
            <a:endParaRPr lang="en-US" altLang="zh-TW" sz="3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09585" indent="-609585" defTabSz="914377">
              <a:buFont typeface="+mj-lt"/>
              <a:buAutoNum type="arabicPeriod"/>
              <a:defRPr/>
            </a:pP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踏板在最低點時，雙腳跨上車、腳後跟踩在踏板上時，腳到臀部會呈一直線。</a:t>
            </a:r>
          </a:p>
        </p:txBody>
      </p:sp>
    </p:spTree>
    <p:extLst>
      <p:ext uri="{BB962C8B-B14F-4D97-AF65-F5344CB8AC3E}">
        <p14:creationId xmlns:p14="http://schemas.microsoft.com/office/powerpoint/2010/main" val="19430082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F0BC138F-905F-B934-7FFB-661E3690DEFE}"/>
              </a:ext>
            </a:extLst>
          </p:cNvPr>
          <p:cNvSpPr txBox="1"/>
          <p:nvPr/>
        </p:nvSpPr>
        <p:spPr>
          <a:xfrm>
            <a:off x="3177310" y="1993327"/>
            <a:ext cx="8448193" cy="343061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914377">
              <a:lnSpc>
                <a:spcPts val="5333"/>
              </a:lnSpc>
              <a:defRPr/>
            </a:pPr>
            <a:r>
              <a:rPr lang="zh-TW" altLang="en-US" sz="3600" b="1" u="sng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小靖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想騎自行車上路，</a:t>
            </a:r>
            <a:b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除了駕駛</a:t>
            </a:r>
            <a:r>
              <a:rPr lang="zh-TW" altLang="en-US" sz="36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操作能力和精神狀態要良好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b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車輛的狀態也很重要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b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如果發現</a:t>
            </a:r>
            <a:r>
              <a:rPr lang="zh-TW" altLang="en-US" sz="36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車輛狀態有問題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b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要報告大人，</a:t>
            </a:r>
            <a:r>
              <a:rPr lang="zh-TW" altLang="en-US" sz="36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請大人協助維修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3600" b="1" dirty="0">
              <a:solidFill>
                <a:srgbClr val="A92D4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53E2CB2F-D24D-0FA1-F709-0CA288970510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統整活動│活動三：歸納統整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944633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語音泡泡: 圓角矩形 1">
            <a:extLst>
              <a:ext uri="{FF2B5EF4-FFF2-40B4-BE49-F238E27FC236}">
                <a16:creationId xmlns:a16="http://schemas.microsoft.com/office/drawing/2014/main" id="{806C5085-95C7-95F3-E42B-8766CA08643D}"/>
              </a:ext>
            </a:extLst>
          </p:cNvPr>
          <p:cNvSpPr/>
          <p:nvPr/>
        </p:nvSpPr>
        <p:spPr>
          <a:xfrm>
            <a:off x="3088888" y="1285462"/>
            <a:ext cx="5977053" cy="2327535"/>
          </a:xfrm>
          <a:prstGeom prst="wedgeRoundRectCallout">
            <a:avLst>
              <a:gd name="adj1" fmla="val 67199"/>
              <a:gd name="adj2" fmla="val 31158"/>
              <a:gd name="adj3" fmla="val 16667"/>
            </a:avLst>
          </a:prstGeom>
          <a:solidFill>
            <a:srgbClr val="FAEAEE">
              <a:alpha val="99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76871B1-1A2D-7C8D-51A6-ED8F901017DF}"/>
              </a:ext>
            </a:extLst>
          </p:cNvPr>
          <p:cNvSpPr txBox="1"/>
          <p:nvPr/>
        </p:nvSpPr>
        <p:spPr>
          <a:xfrm>
            <a:off x="4010181" y="1725954"/>
            <a:ext cx="413446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377">
              <a:defRPr/>
            </a:pPr>
            <a:r>
              <a:rPr lang="zh-TW" altLang="en-US" sz="4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第三節</a:t>
            </a:r>
          </a:p>
          <a:p>
            <a:pPr lvl="0" algn="ctr" defTabSz="914377">
              <a:defRPr/>
            </a:pPr>
            <a:r>
              <a:rPr lang="zh-TW" altLang="en-US" sz="4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守規則，自在騎</a:t>
            </a:r>
          </a:p>
        </p:txBody>
      </p:sp>
    </p:spTree>
    <p:extLst>
      <p:ext uri="{BB962C8B-B14F-4D97-AF65-F5344CB8AC3E}">
        <p14:creationId xmlns:p14="http://schemas.microsoft.com/office/powerpoint/2010/main" val="121172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9E7E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E6476A9-E738-D3F4-A102-7458E15DB8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604" y="212184"/>
            <a:ext cx="2888957" cy="1984573"/>
          </a:xfrm>
          <a:prstGeom prst="rect">
            <a:avLst/>
          </a:prstGeom>
          <a:ln w="38100">
            <a:solidFill>
              <a:srgbClr val="F4D9DF"/>
            </a:solidFill>
          </a:ln>
          <a:effectLst/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DB4AEEED-03BC-6260-7316-F1E67A0F38ED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引起動機│活動一：自行車的通行空間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F25C320F-C6B7-EC79-982D-D213A84120A1}"/>
              </a:ext>
            </a:extLst>
          </p:cNvPr>
          <p:cNvGrpSpPr/>
          <p:nvPr/>
        </p:nvGrpSpPr>
        <p:grpSpPr>
          <a:xfrm>
            <a:off x="7024154" y="579480"/>
            <a:ext cx="4519660" cy="5829001"/>
            <a:chOff x="5268115" y="434609"/>
            <a:chExt cx="3389745" cy="4371751"/>
          </a:xfrm>
        </p:grpSpPr>
        <p:sp>
          <p:nvSpPr>
            <p:cNvPr id="5" name="圓角矩形圖說文字 1">
              <a:extLst>
                <a:ext uri="{FF2B5EF4-FFF2-40B4-BE49-F238E27FC236}">
                  <a16:creationId xmlns:a16="http://schemas.microsoft.com/office/drawing/2014/main" id="{A78FBBBF-E994-0C37-B314-5A8908F0B1E4}"/>
                </a:ext>
              </a:extLst>
            </p:cNvPr>
            <p:cNvSpPr/>
            <p:nvPr/>
          </p:nvSpPr>
          <p:spPr>
            <a:xfrm>
              <a:off x="5268115" y="748146"/>
              <a:ext cx="3389745" cy="4058214"/>
            </a:xfrm>
            <a:prstGeom prst="wedgeRoundRectCallout">
              <a:avLst>
                <a:gd name="adj1" fmla="val 27960"/>
                <a:gd name="adj2" fmla="val 47415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defTabSz="1219170">
                <a:defRPr/>
              </a:pPr>
              <a:r>
                <a:rPr lang="zh-TW" altLang="en-US" sz="3200" b="1" u="sng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小靖</a:t>
              </a:r>
              <a:r>
                <a:rPr lang="zh-TW" altLang="en-US" sz="32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終於要在道路上騎乘自行車了！</a:t>
              </a:r>
              <a:endParaRPr lang="en-US" altLang="zh-TW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defTabSz="1219170">
                <a:defRPr/>
              </a:pPr>
              <a:r>
                <a:rPr lang="zh-TW" altLang="en-US" sz="32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大家幫</a:t>
              </a:r>
              <a:r>
                <a:rPr lang="zh-TW" altLang="en-US" sz="3200" b="1" u="sng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小靖</a:t>
              </a:r>
              <a:r>
                <a:rPr lang="zh-TW" altLang="en-US" sz="32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想想看，他可以在哪些地方騎自行車呢？請指出來</a:t>
              </a:r>
              <a:r>
                <a:rPr lang="zh-TW" altLang="en-US" sz="32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。</a:t>
              </a:r>
              <a:endParaRPr lang="en-US" altLang="zh-TW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圓角矩形圖說文字 5">
              <a:extLst>
                <a:ext uri="{FF2B5EF4-FFF2-40B4-BE49-F238E27FC236}">
                  <a16:creationId xmlns:a16="http://schemas.microsoft.com/office/drawing/2014/main" id="{71F8F59C-8FEB-7B01-DBDF-7AA70B5E4E82}"/>
                </a:ext>
              </a:extLst>
            </p:cNvPr>
            <p:cNvSpPr/>
            <p:nvPr/>
          </p:nvSpPr>
          <p:spPr>
            <a:xfrm>
              <a:off x="5758875" y="434609"/>
              <a:ext cx="2484580" cy="451679"/>
            </a:xfrm>
            <a:prstGeom prst="wedgeRoundRectCallout">
              <a:avLst>
                <a:gd name="adj1" fmla="val 12158"/>
                <a:gd name="adj2" fmla="val 46956"/>
                <a:gd name="adj3" fmla="val 16667"/>
              </a:avLst>
            </a:prstGeom>
            <a:solidFill>
              <a:srgbClr val="A92D48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 defTabSz="1219170">
                <a:defRPr/>
              </a:pPr>
              <a:r>
                <a:rPr lang="zh-TW" altLang="en-US" sz="32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看一看 想一想</a:t>
              </a:r>
              <a:endParaRPr lang="en-US" altLang="zh-TW" sz="32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44" name="矩形 43">
            <a:extLst>
              <a:ext uri="{FF2B5EF4-FFF2-40B4-BE49-F238E27FC236}">
                <a16:creationId xmlns:a16="http://schemas.microsoft.com/office/drawing/2014/main" id="{2C08457E-352D-4E5F-0AFB-DAC77A833EC9}"/>
              </a:ext>
            </a:extLst>
          </p:cNvPr>
          <p:cNvSpPr/>
          <p:nvPr/>
        </p:nvSpPr>
        <p:spPr>
          <a:xfrm>
            <a:off x="7201427" y="3703004"/>
            <a:ext cx="3193719" cy="584775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 defTabSz="914377"/>
            <a:r>
              <a:rPr lang="zh-TW" altLang="en-US" sz="32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自行車專用道</a:t>
            </a:r>
            <a:endParaRPr lang="en-US" altLang="zh-TW" sz="3200" b="1" dirty="0">
              <a:solidFill>
                <a:srgbClr val="A92D48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 2" panose="05020102010507070707" pitchFamily="18" charset="2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7C0D38E2-86CB-D697-CD0B-6E11895934F0}"/>
              </a:ext>
            </a:extLst>
          </p:cNvPr>
          <p:cNvSpPr/>
          <p:nvPr/>
        </p:nvSpPr>
        <p:spPr>
          <a:xfrm>
            <a:off x="7195380" y="4698921"/>
            <a:ext cx="3193719" cy="584775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 defTabSz="914377"/>
            <a:r>
              <a:rPr lang="zh-TW" altLang="en-US" sz="32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慢車道</a:t>
            </a:r>
            <a:endParaRPr lang="en-US" altLang="zh-TW" sz="3200" b="1" dirty="0">
              <a:solidFill>
                <a:srgbClr val="A92D48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 2" panose="05020102010507070707" pitchFamily="18" charset="2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3082A9B5-A2BE-1FA3-080A-FA4001E29DB9}"/>
              </a:ext>
            </a:extLst>
          </p:cNvPr>
          <p:cNvSpPr/>
          <p:nvPr/>
        </p:nvSpPr>
        <p:spPr>
          <a:xfrm>
            <a:off x="7198403" y="5190037"/>
            <a:ext cx="3193719" cy="584775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 defTabSz="914377"/>
            <a:r>
              <a:rPr lang="zh-TW" altLang="en-US" sz="32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最外側車道</a:t>
            </a:r>
            <a:endParaRPr lang="en-US" altLang="zh-TW" sz="3200" b="1" dirty="0">
              <a:solidFill>
                <a:srgbClr val="A92D48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 2" panose="05020102010507070707" pitchFamily="18" charset="2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0F8B4324-7EC4-0D0E-998E-8FCABE721A0C}"/>
              </a:ext>
            </a:extLst>
          </p:cNvPr>
          <p:cNvSpPr/>
          <p:nvPr/>
        </p:nvSpPr>
        <p:spPr>
          <a:xfrm>
            <a:off x="7182678" y="4192987"/>
            <a:ext cx="4227443" cy="584775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 defTabSz="914377"/>
            <a:r>
              <a:rPr lang="zh-TW" altLang="en-US" sz="32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行人與自行車共用道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98B858B4-E194-091D-CE05-B11D17276605}"/>
              </a:ext>
            </a:extLst>
          </p:cNvPr>
          <p:cNvSpPr/>
          <p:nvPr/>
        </p:nvSpPr>
        <p:spPr>
          <a:xfrm>
            <a:off x="7201425" y="5696296"/>
            <a:ext cx="3193719" cy="584775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 defTabSz="914377"/>
            <a:r>
              <a:rPr lang="zh-TW" altLang="zh-TW" sz="32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</a:t>
            </a:r>
            <a:r>
              <a:rPr lang="zh-TW" altLang="en-US" sz="32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自行車穿越道</a:t>
            </a:r>
            <a:endParaRPr lang="en-US" altLang="zh-TW" sz="3200" b="1" dirty="0">
              <a:solidFill>
                <a:srgbClr val="A92D4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9294A01-A531-B353-55F4-5C348BFED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11" y="139005"/>
            <a:ext cx="2942234" cy="2125138"/>
          </a:xfrm>
          <a:prstGeom prst="rect">
            <a:avLst/>
          </a:prstGeom>
          <a:ln w="19050">
            <a:noFill/>
          </a:ln>
          <a:effectLst/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F1918D6-4728-DD23-45D9-EAC4DB1AE0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64" y="2342327"/>
            <a:ext cx="2792324" cy="1975009"/>
          </a:xfrm>
          <a:prstGeom prst="rect">
            <a:avLst/>
          </a:prstGeom>
          <a:ln w="38100">
            <a:solidFill>
              <a:srgbClr val="F4D9DF"/>
            </a:solidFill>
          </a:ln>
          <a:effectLst/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5542FDF-AA7C-3553-DB0F-886C498EE1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341" y="2332424"/>
            <a:ext cx="2888959" cy="1984573"/>
          </a:xfrm>
          <a:prstGeom prst="rect">
            <a:avLst/>
          </a:prstGeom>
          <a:ln w="38100">
            <a:solidFill>
              <a:srgbClr val="F4D9DF"/>
            </a:solidFill>
          </a:ln>
          <a:effectLst/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0029F219-A903-A8E5-629A-035A12746F6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76" t="23752" r="1976" b="12525"/>
          <a:stretch/>
        </p:blipFill>
        <p:spPr>
          <a:xfrm>
            <a:off x="416696" y="4452664"/>
            <a:ext cx="5872604" cy="2248255"/>
          </a:xfrm>
          <a:prstGeom prst="rect">
            <a:avLst/>
          </a:prstGeom>
          <a:ln w="38100">
            <a:solidFill>
              <a:srgbClr val="F4D9DF"/>
            </a:solidFill>
          </a:ln>
          <a:effectLst/>
        </p:spPr>
      </p:pic>
      <p:sp>
        <p:nvSpPr>
          <p:cNvPr id="37" name="橢圓 36">
            <a:extLst>
              <a:ext uri="{FF2B5EF4-FFF2-40B4-BE49-F238E27FC236}">
                <a16:creationId xmlns:a16="http://schemas.microsoft.com/office/drawing/2014/main" id="{C8EDAD13-702F-20E0-B26D-4B07CA6A6B86}"/>
              </a:ext>
            </a:extLst>
          </p:cNvPr>
          <p:cNvSpPr/>
          <p:nvPr/>
        </p:nvSpPr>
        <p:spPr>
          <a:xfrm>
            <a:off x="594212" y="394752"/>
            <a:ext cx="369455" cy="369455"/>
          </a:xfrm>
          <a:prstGeom prst="ellipse">
            <a:avLst/>
          </a:prstGeom>
          <a:solidFill>
            <a:srgbClr val="A92D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altLang="zh-TW" sz="1867" dirty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rPr>
              <a:t>1</a:t>
            </a:r>
            <a:endParaRPr lang="zh-TW" altLang="en-US" sz="1867" dirty="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40" name="橢圓 39">
            <a:extLst>
              <a:ext uri="{FF2B5EF4-FFF2-40B4-BE49-F238E27FC236}">
                <a16:creationId xmlns:a16="http://schemas.microsoft.com/office/drawing/2014/main" id="{DA258CFC-8DFA-C340-AE23-620EE76E03DC}"/>
              </a:ext>
            </a:extLst>
          </p:cNvPr>
          <p:cNvSpPr/>
          <p:nvPr/>
        </p:nvSpPr>
        <p:spPr>
          <a:xfrm>
            <a:off x="594211" y="2519890"/>
            <a:ext cx="369455" cy="369455"/>
          </a:xfrm>
          <a:prstGeom prst="ellipse">
            <a:avLst/>
          </a:prstGeom>
          <a:solidFill>
            <a:srgbClr val="A92D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altLang="zh-TW" sz="1867" dirty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rPr>
              <a:t>3</a:t>
            </a:r>
            <a:endParaRPr lang="zh-TW" altLang="en-US" sz="1867" dirty="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41" name="橢圓 40">
            <a:extLst>
              <a:ext uri="{FF2B5EF4-FFF2-40B4-BE49-F238E27FC236}">
                <a16:creationId xmlns:a16="http://schemas.microsoft.com/office/drawing/2014/main" id="{D5306697-6C4C-B661-C872-DB2F87833564}"/>
              </a:ext>
            </a:extLst>
          </p:cNvPr>
          <p:cNvSpPr/>
          <p:nvPr/>
        </p:nvSpPr>
        <p:spPr>
          <a:xfrm>
            <a:off x="3602759" y="2519889"/>
            <a:ext cx="369455" cy="369455"/>
          </a:xfrm>
          <a:prstGeom prst="ellipse">
            <a:avLst/>
          </a:prstGeom>
          <a:solidFill>
            <a:srgbClr val="A92D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altLang="zh-TW" sz="1867" dirty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rPr>
              <a:t>4</a:t>
            </a:r>
            <a:endParaRPr lang="zh-TW" altLang="en-US" sz="1867" dirty="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42" name="橢圓 41">
            <a:extLst>
              <a:ext uri="{FF2B5EF4-FFF2-40B4-BE49-F238E27FC236}">
                <a16:creationId xmlns:a16="http://schemas.microsoft.com/office/drawing/2014/main" id="{11955814-2E29-0357-BAB1-114A433D11FD}"/>
              </a:ext>
            </a:extLst>
          </p:cNvPr>
          <p:cNvSpPr/>
          <p:nvPr/>
        </p:nvSpPr>
        <p:spPr>
          <a:xfrm>
            <a:off x="3602759" y="394751"/>
            <a:ext cx="369455" cy="369455"/>
          </a:xfrm>
          <a:prstGeom prst="ellipse">
            <a:avLst/>
          </a:prstGeom>
          <a:solidFill>
            <a:srgbClr val="A92D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altLang="zh-TW" sz="1867" dirty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rPr>
              <a:t>2</a:t>
            </a:r>
            <a:endParaRPr lang="zh-TW" altLang="en-US" sz="1867" dirty="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43" name="橢圓 42">
            <a:extLst>
              <a:ext uri="{FF2B5EF4-FFF2-40B4-BE49-F238E27FC236}">
                <a16:creationId xmlns:a16="http://schemas.microsoft.com/office/drawing/2014/main" id="{3C150AEC-C119-FF64-9D6F-F4F106398F61}"/>
              </a:ext>
            </a:extLst>
          </p:cNvPr>
          <p:cNvSpPr/>
          <p:nvPr/>
        </p:nvSpPr>
        <p:spPr>
          <a:xfrm>
            <a:off x="594210" y="4708411"/>
            <a:ext cx="369455" cy="369455"/>
          </a:xfrm>
          <a:prstGeom prst="ellipse">
            <a:avLst/>
          </a:prstGeom>
          <a:solidFill>
            <a:srgbClr val="A92D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altLang="zh-TW" sz="1867" dirty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rPr>
              <a:t>5</a:t>
            </a:r>
            <a:endParaRPr lang="zh-TW" altLang="en-US" sz="1867" dirty="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5249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  <p:bldP spid="4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9E7E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E41D0FD-0A1B-56A7-0451-011D31AEBE0E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引起動機│活動一：自行車的通行空間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B544C057-2405-499E-A59D-A80D84333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281" y="1460461"/>
            <a:ext cx="3657531" cy="3687107"/>
          </a:xfrm>
          <a:prstGeom prst="rect">
            <a:avLst/>
          </a:prstGeom>
        </p:spPr>
      </p:pic>
      <p:sp>
        <p:nvSpPr>
          <p:cNvPr id="4" name="圓角矩形圖說文字 5">
            <a:extLst>
              <a:ext uri="{FF2B5EF4-FFF2-40B4-BE49-F238E27FC236}">
                <a16:creationId xmlns:a16="http://schemas.microsoft.com/office/drawing/2014/main" id="{C66D5711-3484-5BDB-3937-AFC953E735EA}"/>
              </a:ext>
            </a:extLst>
          </p:cNvPr>
          <p:cNvSpPr/>
          <p:nvPr/>
        </p:nvSpPr>
        <p:spPr>
          <a:xfrm>
            <a:off x="791668" y="440061"/>
            <a:ext cx="3903901" cy="815307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A92D48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 defTabSz="1219170">
              <a:defRPr/>
            </a:pP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自行車專用道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9CA51E15-B898-2059-C0F9-23FE5F5DB7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876" y="1493090"/>
            <a:ext cx="4970339" cy="3515517"/>
          </a:xfrm>
          <a:prstGeom prst="rect">
            <a:avLst/>
          </a:prstGeom>
          <a:effectLst>
            <a:glow rad="127000">
              <a:srgbClr val="EBB7C2">
                <a:alpha val="60000"/>
              </a:srgbClr>
            </a:glow>
          </a:effec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17FA92A5-0E1C-21D2-A8AE-424F7FF6C760}"/>
              </a:ext>
            </a:extLst>
          </p:cNvPr>
          <p:cNvSpPr/>
          <p:nvPr/>
        </p:nvSpPr>
        <p:spPr>
          <a:xfrm>
            <a:off x="1028282" y="5300531"/>
            <a:ext cx="10026897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zh-TW" altLang="en-US" sz="26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若所在路段設有自行車專用道時，應優先騎乘在自行車專用道，以保障自身的安全，並注意其他自行車。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1EF467B-5D99-C1A7-5E0A-39D4ADEDD4FC}"/>
              </a:ext>
            </a:extLst>
          </p:cNvPr>
          <p:cNvSpPr txBox="1"/>
          <p:nvPr/>
        </p:nvSpPr>
        <p:spPr>
          <a:xfrm>
            <a:off x="4876799" y="449474"/>
            <a:ext cx="67161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zh-TW" altLang="en-US" sz="24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通常劃設在人行道靠車道側或是車道右側的位置，會設置「自行車專用道」標誌及標線提供辨識。</a:t>
            </a:r>
          </a:p>
        </p:txBody>
      </p:sp>
    </p:spTree>
    <p:extLst>
      <p:ext uri="{BB962C8B-B14F-4D97-AF65-F5344CB8AC3E}">
        <p14:creationId xmlns:p14="http://schemas.microsoft.com/office/powerpoint/2010/main" val="377987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9E7E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E41D0FD-0A1B-56A7-0451-011D31AEBE0E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引起動機│活動一：自行車的通行空間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圓角矩形圖說文字 5">
            <a:extLst>
              <a:ext uri="{FF2B5EF4-FFF2-40B4-BE49-F238E27FC236}">
                <a16:creationId xmlns:a16="http://schemas.microsoft.com/office/drawing/2014/main" id="{1017C2FD-DE67-8E66-3744-2647F05591CD}"/>
              </a:ext>
            </a:extLst>
          </p:cNvPr>
          <p:cNvSpPr/>
          <p:nvPr/>
        </p:nvSpPr>
        <p:spPr>
          <a:xfrm>
            <a:off x="791667" y="440061"/>
            <a:ext cx="4628472" cy="815307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A92D48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 defTabSz="1219170">
              <a:defRPr/>
            </a:pP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行人與自行車共用道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B861DE2-18AF-D732-2EBA-F4341C8DE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98" y="1502508"/>
            <a:ext cx="5553289" cy="348962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7F9F629-9014-0420-679A-EE56C2D3E8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472" y="1676942"/>
            <a:ext cx="4477467" cy="3166911"/>
          </a:xfrm>
          <a:prstGeom prst="rect">
            <a:avLst/>
          </a:prstGeom>
          <a:effectLst>
            <a:glow rad="127000">
              <a:srgbClr val="EBB7C2">
                <a:alpha val="60000"/>
              </a:srgbClr>
            </a:glow>
          </a:effectLst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F715459-F543-AC08-795C-033611A82E3D}"/>
              </a:ext>
            </a:extLst>
          </p:cNvPr>
          <p:cNvSpPr/>
          <p:nvPr/>
        </p:nvSpPr>
        <p:spPr>
          <a:xfrm>
            <a:off x="884844" y="5179347"/>
            <a:ext cx="10422313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zh-TW" altLang="en-US" sz="26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以行人為優先，必要時自行車騎士須配合減速慢行或下車牽引，隨時注意行人的安全。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CE7C2AA6-FA8D-E290-5A58-99A15D975C6D}"/>
              </a:ext>
            </a:extLst>
          </p:cNvPr>
          <p:cNvSpPr txBox="1"/>
          <p:nvPr/>
        </p:nvSpPr>
        <p:spPr>
          <a:xfrm>
            <a:off x="5579165" y="449474"/>
            <a:ext cx="58211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zh-TW" altLang="en-US" sz="24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劃設於部分人行道上，會搭配設置「行人優先」的交通標誌以供辨識。</a:t>
            </a:r>
          </a:p>
        </p:txBody>
      </p:sp>
    </p:spTree>
    <p:extLst>
      <p:ext uri="{BB962C8B-B14F-4D97-AF65-F5344CB8AC3E}">
        <p14:creationId xmlns:p14="http://schemas.microsoft.com/office/powerpoint/2010/main" val="51173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9E7E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E41D0FD-0A1B-56A7-0451-011D31AEBE0E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引起動機│活動一：自行車的通行空間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8F68878-B32D-6FC0-BA2D-001283265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048" y="1386565"/>
            <a:ext cx="4210077" cy="3830143"/>
          </a:xfrm>
          <a:prstGeom prst="rect">
            <a:avLst/>
          </a:prstGeom>
        </p:spPr>
      </p:pic>
      <p:sp>
        <p:nvSpPr>
          <p:cNvPr id="8" name="圓角矩形圖說文字 5">
            <a:extLst>
              <a:ext uri="{FF2B5EF4-FFF2-40B4-BE49-F238E27FC236}">
                <a16:creationId xmlns:a16="http://schemas.microsoft.com/office/drawing/2014/main" id="{64DAF695-2951-91BF-6DDA-850D81FEC351}"/>
              </a:ext>
            </a:extLst>
          </p:cNvPr>
          <p:cNvSpPr/>
          <p:nvPr/>
        </p:nvSpPr>
        <p:spPr>
          <a:xfrm>
            <a:off x="791668" y="440061"/>
            <a:ext cx="3903901" cy="815307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A92D48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 defTabSz="1219170">
              <a:defRPr/>
            </a:pP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慢車道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0088F95-AA40-9507-3174-6A51520801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213" y="1581769"/>
            <a:ext cx="4956572" cy="3505780"/>
          </a:xfrm>
          <a:prstGeom prst="rect">
            <a:avLst/>
          </a:prstGeom>
          <a:effectLst>
            <a:glow rad="127000">
              <a:srgbClr val="EBB7C2">
                <a:alpha val="60000"/>
              </a:srgbClr>
            </a:glow>
          </a:effectLst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1890424C-4C38-BED4-1D4C-02DB8B9FED52}"/>
              </a:ext>
            </a:extLst>
          </p:cNvPr>
          <p:cNvSpPr/>
          <p:nvPr/>
        </p:nvSpPr>
        <p:spPr>
          <a:xfrm>
            <a:off x="791669" y="5339372"/>
            <a:ext cx="10790732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defTabSz="914377">
              <a:buFont typeface="+mj-lt"/>
              <a:buAutoNum type="arabicPeriod"/>
            </a:pPr>
            <a:r>
              <a:rPr lang="zh-TW" altLang="en-US" sz="26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zh-TW" altLang="en-US" sz="2667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沒有行人與自行車共道或自行車專用道，但設有慢車道</a:t>
            </a:r>
            <a:r>
              <a:rPr lang="zh-TW" altLang="en-US" sz="26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的路段，自行車應騎乘於慢車道。</a:t>
            </a:r>
            <a:endParaRPr lang="en-US" altLang="zh-TW" sz="2667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09585" indent="-609585" defTabSz="914377">
              <a:buFont typeface="+mj-lt"/>
              <a:buAutoNum type="arabicPeriod"/>
            </a:pPr>
            <a:r>
              <a:rPr lang="zh-TW" altLang="en-US" sz="26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注意其他行進中的車輛及靠右邊準備停靠的車輛。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35770090-7564-F798-8F97-6BCB3032ED01}"/>
              </a:ext>
            </a:extLst>
          </p:cNvPr>
          <p:cNvSpPr txBox="1"/>
          <p:nvPr/>
        </p:nvSpPr>
        <p:spPr>
          <a:xfrm>
            <a:off x="4876799" y="449474"/>
            <a:ext cx="65235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zh-TW" altLang="en-US" sz="24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劃設於道路右側，以白色實線與快車道區隔，是提供機車、慢車騎乘的區域。</a:t>
            </a:r>
          </a:p>
        </p:txBody>
      </p:sp>
    </p:spTree>
    <p:extLst>
      <p:ext uri="{BB962C8B-B14F-4D97-AF65-F5344CB8AC3E}">
        <p14:creationId xmlns:p14="http://schemas.microsoft.com/office/powerpoint/2010/main" val="101968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9E7E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E41D0FD-0A1B-56A7-0451-011D31AEBE0E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引起動機│活動一：自行車的通行空間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4B0C81F-B6CD-39F2-BBF9-019A6E7AF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973" y="1453420"/>
            <a:ext cx="2799993" cy="3541168"/>
          </a:xfrm>
          <a:prstGeom prst="rect">
            <a:avLst/>
          </a:prstGeom>
        </p:spPr>
      </p:pic>
      <p:sp>
        <p:nvSpPr>
          <p:cNvPr id="6" name="圓角矩形圖說文字 5">
            <a:extLst>
              <a:ext uri="{FF2B5EF4-FFF2-40B4-BE49-F238E27FC236}">
                <a16:creationId xmlns:a16="http://schemas.microsoft.com/office/drawing/2014/main" id="{815A7891-8174-BE3F-482B-A6B4CCA7621D}"/>
              </a:ext>
            </a:extLst>
          </p:cNvPr>
          <p:cNvSpPr/>
          <p:nvPr/>
        </p:nvSpPr>
        <p:spPr>
          <a:xfrm>
            <a:off x="791668" y="440061"/>
            <a:ext cx="3903901" cy="815307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A92D48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 defTabSz="1219170">
              <a:defRPr/>
            </a:pP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最外側車道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4E93A13-ABCB-49AF-7F04-7D9F6C8F4657}"/>
              </a:ext>
            </a:extLst>
          </p:cNvPr>
          <p:cNvSpPr txBox="1"/>
          <p:nvPr/>
        </p:nvSpPr>
        <p:spPr>
          <a:xfrm>
            <a:off x="4876799" y="449474"/>
            <a:ext cx="69788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zh-TW" altLang="en-US" sz="24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在未劃設慢車道的情況下，道路最右邊的車道即為最外側車道，自行車、機車、汽車均可行駛。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051FDF6-1DDF-0D76-B537-2C903E6402A6}"/>
              </a:ext>
            </a:extLst>
          </p:cNvPr>
          <p:cNvSpPr/>
          <p:nvPr/>
        </p:nvSpPr>
        <p:spPr>
          <a:xfrm>
            <a:off x="791669" y="5292857"/>
            <a:ext cx="10345889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defTabSz="914377">
              <a:buFont typeface="+mj-lt"/>
              <a:buAutoNum type="arabicPeriod"/>
            </a:pPr>
            <a:r>
              <a:rPr lang="zh-TW" altLang="en-US" sz="26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若是在</a:t>
            </a:r>
            <a:r>
              <a:rPr lang="zh-TW" altLang="en-US" sz="2667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沒有劃設自行車專用道、人車共道及慢車道</a:t>
            </a:r>
            <a:r>
              <a:rPr lang="zh-TW" altLang="en-US" sz="26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的路段騎乘時，應騎乘於</a:t>
            </a:r>
            <a:r>
              <a:rPr lang="zh-TW" altLang="en-US" sz="2667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最外側車道的右側路邊</a:t>
            </a:r>
            <a:r>
              <a:rPr lang="zh-TW" altLang="en-US" sz="26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667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09585" indent="-609585" defTabSz="914377">
              <a:buFont typeface="+mj-lt"/>
              <a:buAutoNum type="arabicPeriod"/>
            </a:pPr>
            <a:r>
              <a:rPr lang="zh-TW" altLang="en-US" sz="26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注意其他行進中的車輛及靠右邊準備停靠的車輛。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9984936F-16D5-B977-2A4D-42C68AE3E6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555" y="1581962"/>
            <a:ext cx="4860327" cy="3437705"/>
          </a:xfrm>
          <a:prstGeom prst="rect">
            <a:avLst/>
          </a:prstGeom>
          <a:effectLst>
            <a:glow rad="127000">
              <a:srgbClr val="EBB7C2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37800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9E7E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E41D0FD-0A1B-56A7-0451-011D31AEBE0E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發展活動│活動二：標誌，好交通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942FA09-57A4-F159-06E3-63988F23E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29" y="381600"/>
            <a:ext cx="4667384" cy="6204305"/>
          </a:xfrm>
          <a:prstGeom prst="rect">
            <a:avLst/>
          </a:prstGeom>
        </p:spPr>
      </p:pic>
      <p:sp>
        <p:nvSpPr>
          <p:cNvPr id="7" name="矩形: 圓角 6">
            <a:extLst>
              <a:ext uri="{FF2B5EF4-FFF2-40B4-BE49-F238E27FC236}">
                <a16:creationId xmlns:a16="http://schemas.microsoft.com/office/drawing/2014/main" id="{C3AAED93-77AD-60DC-4037-7D62973DA5B0}"/>
              </a:ext>
            </a:extLst>
          </p:cNvPr>
          <p:cNvSpPr/>
          <p:nvPr/>
        </p:nvSpPr>
        <p:spPr>
          <a:xfrm>
            <a:off x="5634682" y="1202725"/>
            <a:ext cx="5832389" cy="515688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A92D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lnSpc>
                <a:spcPts val="2667"/>
              </a:lnSpc>
            </a:pPr>
            <a:endParaRPr lang="zh-TW" altLang="en-US" sz="1867" dirty="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5" name="圓角矩形圖說文字 5">
            <a:extLst>
              <a:ext uri="{FF2B5EF4-FFF2-40B4-BE49-F238E27FC236}">
                <a16:creationId xmlns:a16="http://schemas.microsoft.com/office/drawing/2014/main" id="{4BA8BD32-7F9B-1C21-C083-4CBFC8C5CC6A}"/>
              </a:ext>
            </a:extLst>
          </p:cNvPr>
          <p:cNvSpPr/>
          <p:nvPr/>
        </p:nvSpPr>
        <p:spPr>
          <a:xfrm>
            <a:off x="6539347" y="835477"/>
            <a:ext cx="3903901" cy="815307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A92D48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 defTabSz="1219170">
              <a:defRPr/>
            </a:pP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想一想、說一說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91B2ACF-6B4B-0792-4508-EE7EF4FF9DBA}"/>
              </a:ext>
            </a:extLst>
          </p:cNvPr>
          <p:cNvSpPr/>
          <p:nvPr/>
        </p:nvSpPr>
        <p:spPr>
          <a:xfrm>
            <a:off x="5816263" y="1924200"/>
            <a:ext cx="5469227" cy="4161973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457189" indent="-457189" defTabSz="914377">
              <a:lnSpc>
                <a:spcPts val="4000"/>
              </a:lnSpc>
              <a:buFont typeface="Wingdings 3" panose="05040102010807070707" pitchFamily="18" charset="2"/>
              <a:buChar char=""/>
            </a:pP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曾經在哪裡見過這些交通標誌？</a:t>
            </a:r>
            <a:endParaRPr lang="en-US" altLang="zh-TW" sz="3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189" indent="-457189" defTabSz="914377">
              <a:lnSpc>
                <a:spcPts val="4000"/>
              </a:lnSpc>
              <a:buFont typeface="Wingdings 3" panose="05040102010807070707" pitchFamily="18" charset="2"/>
              <a:buChar char=""/>
            </a:pP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如果你是自行車騎士，看到這些交通標誌，要注意哪些事情呢？</a:t>
            </a:r>
            <a:endParaRPr lang="en-US" altLang="zh-TW" sz="3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189" indent="-457189" defTabSz="914377">
              <a:lnSpc>
                <a:spcPts val="4000"/>
              </a:lnSpc>
              <a:buFont typeface="Wingdings 3" panose="05040102010807070707" pitchFamily="18" charset="2"/>
              <a:buChar char=""/>
            </a:pP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騎乘自行車時，只要注意與自行車有關的交通標誌嗎？為什麼？</a:t>
            </a:r>
          </a:p>
        </p:txBody>
      </p:sp>
    </p:spTree>
    <p:extLst>
      <p:ext uri="{BB962C8B-B14F-4D97-AF65-F5344CB8AC3E}">
        <p14:creationId xmlns:p14="http://schemas.microsoft.com/office/powerpoint/2010/main" val="26693098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F0BC138F-905F-B934-7FFB-661E3690DEFE}"/>
              </a:ext>
            </a:extLst>
          </p:cNvPr>
          <p:cNvSpPr txBox="1"/>
          <p:nvPr/>
        </p:nvSpPr>
        <p:spPr>
          <a:xfrm>
            <a:off x="3430769" y="1645418"/>
            <a:ext cx="8448193" cy="487332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914377">
              <a:lnSpc>
                <a:spcPts val="4667"/>
              </a:lnSpc>
              <a:defRPr/>
            </a:pPr>
            <a:r>
              <a:rPr lang="zh-TW" altLang="en-US" sz="36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交通標誌的設置是為了保護大家的安全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377">
              <a:lnSpc>
                <a:spcPts val="4667"/>
              </a:lnSpc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也能</a:t>
            </a:r>
            <a:r>
              <a:rPr lang="zh-TW" altLang="en-US" sz="36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告訴大家使用道路的規則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377">
              <a:lnSpc>
                <a:spcPts val="4667"/>
              </a:lnSpc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協助大家平安到達目的地。</a:t>
            </a:r>
            <a:endParaRPr lang="en-US" altLang="zh-TW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377">
              <a:lnSpc>
                <a:spcPts val="4667"/>
              </a:lnSpc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無論我們是駕駛還是行人都要遵守。</a:t>
            </a:r>
            <a:endParaRPr lang="en-US" altLang="zh-TW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377">
              <a:lnSpc>
                <a:spcPts val="4667"/>
              </a:lnSpc>
              <a:defRPr/>
            </a:pPr>
            <a:endParaRPr lang="en-US" altLang="zh-TW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377">
              <a:lnSpc>
                <a:spcPts val="4667"/>
              </a:lnSpc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所以除了有自行車圖案的交通標誌，</a:t>
            </a:r>
            <a:endParaRPr lang="en-US" altLang="zh-TW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377">
              <a:lnSpc>
                <a:spcPts val="4667"/>
              </a:lnSpc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也要沿途</a:t>
            </a:r>
            <a:r>
              <a:rPr lang="zh-TW" altLang="en-US" sz="36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注意各個交通標誌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377">
              <a:lnSpc>
                <a:spcPts val="4667"/>
              </a:lnSpc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才能讓大家都安全。</a:t>
            </a:r>
            <a:endParaRPr lang="zh-TW" altLang="en-US" sz="3600" b="1" dirty="0">
              <a:solidFill>
                <a:srgbClr val="A92D4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905CFCA-35F7-A4CC-5A2F-2B553DA019A6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發展活動│活動二：標誌，好交通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61347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AEAEE"/>
          </a:fgClr>
          <a:bgClr>
            <a:schemeClr val="bg1"/>
          </a:bgClr>
        </a:patt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語音泡泡: 圓角矩形 2">
            <a:extLst>
              <a:ext uri="{FF2B5EF4-FFF2-40B4-BE49-F238E27FC236}">
                <a16:creationId xmlns:a16="http://schemas.microsoft.com/office/drawing/2014/main" id="{D54EB292-07D9-4415-FB75-90BD4AB7DBB5}"/>
              </a:ext>
            </a:extLst>
          </p:cNvPr>
          <p:cNvSpPr/>
          <p:nvPr/>
        </p:nvSpPr>
        <p:spPr>
          <a:xfrm>
            <a:off x="2990867" y="1269797"/>
            <a:ext cx="8320600" cy="4572204"/>
          </a:xfrm>
          <a:prstGeom prst="wedgeRoundRectCallout">
            <a:avLst>
              <a:gd name="adj1" fmla="val -63123"/>
              <a:gd name="adj2" fmla="val 5129"/>
              <a:gd name="adj3" fmla="val 16667"/>
            </a:avLst>
          </a:prstGeom>
          <a:solidFill>
            <a:srgbClr val="FAEAE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lnSpc>
                <a:spcPts val="5333"/>
              </a:lnSpc>
            </a:pPr>
            <a:r>
              <a:rPr lang="zh-TW" altLang="en-US" sz="3600" b="1" u="sng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小靖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學會騎自行車後，為了安全，</a:t>
            </a:r>
            <a:endParaRPr lang="en-US" altLang="zh-TW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377">
              <a:lnSpc>
                <a:spcPts val="5333"/>
              </a:lnSpc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媽媽要確認</a:t>
            </a:r>
            <a:r>
              <a:rPr lang="zh-TW" altLang="en-US" sz="3600" b="1" u="sng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小靖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知道，</a:t>
            </a:r>
            <a:endParaRPr lang="en-US" altLang="zh-TW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377">
              <a:lnSpc>
                <a:spcPts val="5333"/>
              </a:lnSpc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並能遵守關於騎自行車的注意事項，</a:t>
            </a:r>
            <a:endParaRPr lang="en-US" altLang="zh-TW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377">
              <a:lnSpc>
                <a:spcPts val="5333"/>
              </a:lnSpc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才會帶他去買自行車。</a:t>
            </a:r>
            <a:endParaRPr lang="en-US" altLang="zh-TW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377">
              <a:lnSpc>
                <a:spcPts val="5333"/>
              </a:lnSpc>
            </a:pPr>
            <a:r>
              <a:rPr lang="zh-TW" altLang="en-US" sz="36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讓我們跟著他一起想想，</a:t>
            </a:r>
            <a:br>
              <a:rPr lang="zh-TW" altLang="en-US" sz="36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騎乘自行車上路，需要注意哪些事。</a:t>
            </a:r>
            <a:endParaRPr lang="en-US" altLang="zh-TW" sz="3600" b="1" dirty="0">
              <a:solidFill>
                <a:srgbClr val="A92D4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0992B44-1685-3B7F-1631-78FE98E65E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11" y="3429001"/>
            <a:ext cx="2884220" cy="3724892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DB77C1FA-74A4-6449-3C7F-5A4364C989CB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引起動機│活動一：「追風安全俠」大調查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773201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9E7E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DDFD2C8-AB6D-0BEC-697E-A1A75E1992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01" r="4928"/>
          <a:stretch/>
        </p:blipFill>
        <p:spPr>
          <a:xfrm>
            <a:off x="71195" y="440061"/>
            <a:ext cx="4975655" cy="6086195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6E41D0FD-0A1B-56A7-0451-011D31AEBE0E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統整活動│活動三：「追風安全俠」大富翁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5DB8FB07-516B-C014-3E23-2910BFB83B17}"/>
              </a:ext>
            </a:extLst>
          </p:cNvPr>
          <p:cNvGrpSpPr/>
          <p:nvPr/>
        </p:nvGrpSpPr>
        <p:grpSpPr>
          <a:xfrm>
            <a:off x="5074505" y="654205"/>
            <a:ext cx="6865339" cy="6071510"/>
            <a:chOff x="3805879" y="490654"/>
            <a:chExt cx="5149004" cy="4553632"/>
          </a:xfrm>
        </p:grpSpPr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942399C7-85A9-8DDD-A6D4-917D5AC3F39B}"/>
                </a:ext>
              </a:extLst>
            </p:cNvPr>
            <p:cNvGrpSpPr/>
            <p:nvPr/>
          </p:nvGrpSpPr>
          <p:grpSpPr>
            <a:xfrm>
              <a:off x="3805879" y="490654"/>
              <a:ext cx="5149004" cy="4553632"/>
              <a:chOff x="3805879" y="490654"/>
              <a:chExt cx="5149004" cy="4553632"/>
            </a:xfrm>
          </p:grpSpPr>
          <p:sp>
            <p:nvSpPr>
              <p:cNvPr id="7" name="矩形: 圓角 6">
                <a:extLst>
                  <a:ext uri="{FF2B5EF4-FFF2-40B4-BE49-F238E27FC236}">
                    <a16:creationId xmlns:a16="http://schemas.microsoft.com/office/drawing/2014/main" id="{C3AAED93-77AD-60DC-4037-7D62973DA5B0}"/>
                  </a:ext>
                </a:extLst>
              </p:cNvPr>
              <p:cNvSpPr/>
              <p:nvPr/>
            </p:nvSpPr>
            <p:spPr>
              <a:xfrm>
                <a:off x="3805879" y="667265"/>
                <a:ext cx="5149004" cy="4377021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A92D4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lnSpc>
                    <a:spcPts val="2667"/>
                  </a:lnSpc>
                  <a:defRPr/>
                </a:pPr>
                <a:endParaRPr lang="zh-TW" altLang="en-US" sz="1867" dirty="0">
                  <a:solidFill>
                    <a:prstClr val="white"/>
                  </a:solidFill>
                  <a:latin typeface="Calibri" panose="020F0502020204030204"/>
                  <a:ea typeface="新細明體" panose="02020500000000000000" pitchFamily="18" charset="-120"/>
                </a:endParaRPr>
              </a:p>
            </p:txBody>
          </p:sp>
          <p:sp>
            <p:nvSpPr>
              <p:cNvPr id="5" name="圓角矩形圖說文字 5">
                <a:extLst>
                  <a:ext uri="{FF2B5EF4-FFF2-40B4-BE49-F238E27FC236}">
                    <a16:creationId xmlns:a16="http://schemas.microsoft.com/office/drawing/2014/main" id="{4BA8BD32-7F9B-1C21-C083-4CBFC8C5CC6A}"/>
                  </a:ext>
                </a:extLst>
              </p:cNvPr>
              <p:cNvSpPr/>
              <p:nvPr/>
            </p:nvSpPr>
            <p:spPr>
              <a:xfrm>
                <a:off x="4811077" y="490654"/>
                <a:ext cx="3152095" cy="460817"/>
              </a:xfrm>
              <a:prstGeom prst="wedgeRoundRectCallout">
                <a:avLst>
                  <a:gd name="adj1" fmla="val 12158"/>
                  <a:gd name="adj2" fmla="val 46956"/>
                  <a:gd name="adj3" fmla="val 16667"/>
                </a:avLst>
              </a:prstGeom>
              <a:solidFill>
                <a:srgbClr val="A92D48"/>
              </a:solidFill>
              <a:ln w="63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pPr algn="ctr" defTabSz="1219170">
                  <a:defRPr/>
                </a:pPr>
                <a:r>
                  <a:rPr lang="zh-TW" altLang="en-US" sz="3200" b="1" dirty="0">
                    <a:solidFill>
                      <a:prstClr val="whit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追風安全俠大富翁</a:t>
                </a:r>
              </a:p>
            </p:txBody>
          </p:sp>
        </p:grpSp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6F048AB9-99F6-B30B-E120-2E5A64EE0BE1}"/>
                </a:ext>
              </a:extLst>
            </p:cNvPr>
            <p:cNvGrpSpPr/>
            <p:nvPr/>
          </p:nvGrpSpPr>
          <p:grpSpPr>
            <a:xfrm>
              <a:off x="3946096" y="1166295"/>
              <a:ext cx="4897046" cy="763363"/>
              <a:chOff x="3946096" y="1166295"/>
              <a:chExt cx="4897046" cy="763363"/>
            </a:xfrm>
          </p:grpSpPr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2469EE02-92E4-3C3C-3561-C109AA10E02B}"/>
                  </a:ext>
                </a:extLst>
              </p:cNvPr>
              <p:cNvSpPr/>
              <p:nvPr/>
            </p:nvSpPr>
            <p:spPr>
              <a:xfrm>
                <a:off x="3946096" y="1166295"/>
                <a:ext cx="663497" cy="763363"/>
              </a:xfrm>
              <a:prstGeom prst="rect">
                <a:avLst/>
              </a:prstGeom>
              <a:solidFill>
                <a:srgbClr val="F9E7E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r>
                  <a:rPr lang="zh-TW" altLang="en-US" sz="2400" b="1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參賽資格</a:t>
                </a:r>
              </a:p>
            </p:txBody>
          </p:sp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343944A7-E1F9-5F67-5655-385B450AAE14}"/>
                  </a:ext>
                </a:extLst>
              </p:cNvPr>
              <p:cNvSpPr/>
              <p:nvPr/>
            </p:nvSpPr>
            <p:spPr>
              <a:xfrm>
                <a:off x="4615375" y="1166295"/>
                <a:ext cx="4227767" cy="76336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77"/>
                <a:r>
                  <a:rPr lang="zh-TW" altLang="en-US" sz="2400" b="1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參賽者需先正確回答騎乘自行車前的行前檢查項目，才能取得參賽資格。</a:t>
                </a:r>
              </a:p>
            </p:txBody>
          </p:sp>
        </p:grpSp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id="{344E4E76-5797-81B8-059C-E25F4A7E462E}"/>
                </a:ext>
              </a:extLst>
            </p:cNvPr>
            <p:cNvGrpSpPr/>
            <p:nvPr/>
          </p:nvGrpSpPr>
          <p:grpSpPr>
            <a:xfrm>
              <a:off x="3946096" y="2100041"/>
              <a:ext cx="5008787" cy="2608621"/>
              <a:chOff x="3946096" y="2100041"/>
              <a:chExt cx="5008787" cy="2608621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991B2ACF-6B4B-0792-4508-EE7EF4FF9DBA}"/>
                  </a:ext>
                </a:extLst>
              </p:cNvPr>
              <p:cNvSpPr/>
              <p:nvPr/>
            </p:nvSpPr>
            <p:spPr>
              <a:xfrm>
                <a:off x="4609593" y="2100041"/>
                <a:ext cx="4345290" cy="677686"/>
              </a:xfrm>
              <a:prstGeom prst="rect">
                <a:avLst/>
              </a:prstGeom>
            </p:spPr>
            <p:txBody>
              <a:bodyPr wrap="square" lIns="91440" tIns="45720" rIns="91440" bIns="45720">
                <a:spAutoFit/>
              </a:bodyPr>
              <a:lstStyle/>
              <a:p>
                <a:pPr marL="478355" indent="-478355" defTabSz="914377">
                  <a:lnSpc>
                    <a:spcPts val="3333"/>
                  </a:lnSpc>
                  <a:buFont typeface="Wingdings" panose="05000000000000000000" pitchFamily="2" charset="2"/>
                  <a:buAutoNum type="circleNumWdWhitePlain"/>
                  <a:defRPr/>
                </a:pPr>
                <a:r>
                  <a:rPr lang="zh-TW" altLang="en-US" sz="2400" b="1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決定出發順序：挑戰者擲骰子比大小。</a:t>
                </a:r>
                <a:endParaRPr lang="en-US" altLang="zh-TW" sz="24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478355" indent="-478355" defTabSz="914377">
                  <a:lnSpc>
                    <a:spcPts val="3333"/>
                  </a:lnSpc>
                  <a:buFont typeface="Wingdings" panose="05000000000000000000" pitchFamily="2" charset="2"/>
                  <a:buAutoNum type="circleNumWdWhitePlain"/>
                  <a:defRPr/>
                </a:pPr>
                <a:r>
                  <a:rPr lang="zh-TW" altLang="en-US" sz="2400" b="1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移動方式：依據擲骰子數字移動步數。</a:t>
                </a:r>
                <a:endParaRPr lang="en-US" altLang="zh-TW" sz="24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C31428B9-0AC7-3B95-47E7-B048DCEBAC65}"/>
                  </a:ext>
                </a:extLst>
              </p:cNvPr>
              <p:cNvSpPr/>
              <p:nvPr/>
            </p:nvSpPr>
            <p:spPr>
              <a:xfrm>
                <a:off x="3946096" y="2119135"/>
                <a:ext cx="663497" cy="760411"/>
              </a:xfrm>
              <a:prstGeom prst="rect">
                <a:avLst/>
              </a:prstGeom>
              <a:solidFill>
                <a:srgbClr val="F9E7E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r>
                  <a:rPr lang="zh-TW" altLang="en-US" sz="2400" b="1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遊戲規則</a:t>
                </a:r>
              </a:p>
            </p:txBody>
          </p:sp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462F0E24-0CA5-FD15-CCA9-DC95AFB6E058}"/>
                  </a:ext>
                </a:extLst>
              </p:cNvPr>
              <p:cNvSpPr/>
              <p:nvPr/>
            </p:nvSpPr>
            <p:spPr>
              <a:xfrm>
                <a:off x="4615375" y="2761398"/>
                <a:ext cx="4227767" cy="1947264"/>
              </a:xfrm>
              <a:prstGeom prst="rect">
                <a:avLst/>
              </a:prstGeom>
            </p:spPr>
            <p:txBody>
              <a:bodyPr wrap="square" lIns="91440" tIns="45720" rIns="91440" bIns="45720">
                <a:spAutoFit/>
              </a:bodyPr>
              <a:lstStyle/>
              <a:p>
                <a:pPr marL="457189" indent="-457189" defTabSz="914377">
                  <a:lnSpc>
                    <a:spcPts val="3333"/>
                  </a:lnSpc>
                  <a:buFont typeface="Wingdings" panose="05000000000000000000" pitchFamily="2" charset="2"/>
                  <a:buAutoNum type="circleNumWdWhitePlain" startAt="3"/>
                  <a:defRPr/>
                </a:pPr>
                <a:r>
                  <a:rPr lang="zh-TW" altLang="en-US" sz="2400" b="1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遊戲方式：挑戰者答對圓圈中的題目後，可以繼續擲骰子一次；答錯者在聽完裁判正解後，原地休息，暫停一次後再繼續挑戰。</a:t>
                </a:r>
                <a:endParaRPr lang="en-US" altLang="zh-TW" sz="24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457189" indent="-457189" defTabSz="914377">
                  <a:lnSpc>
                    <a:spcPts val="3333"/>
                  </a:lnSpc>
                  <a:buFont typeface="Wingdings" panose="05000000000000000000" pitchFamily="2" charset="2"/>
                  <a:buAutoNum type="circleNumWdWhitePlain" startAt="3"/>
                  <a:defRPr/>
                </a:pPr>
                <a:r>
                  <a:rPr lang="zh-TW" altLang="en-US" sz="2400" b="1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最先到達終點者，就是這一場的「追風安全俠」。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901437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9E7E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96" y="469645"/>
            <a:ext cx="6096000" cy="5925339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C0AF1AF0-73F7-7B98-A8CE-BDE7684325F8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pattFill prst="lgGrid">
            <a:fgClr>
              <a:srgbClr val="F9E7EB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統整活動│活動三：「追風安全俠」大富翁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圓角矩形圖說文字 5">
            <a:extLst>
              <a:ext uri="{FF2B5EF4-FFF2-40B4-BE49-F238E27FC236}">
                <a16:creationId xmlns:a16="http://schemas.microsoft.com/office/drawing/2014/main" id="{B1866BF5-AC84-3295-CC67-F2FA6D5A7FE2}"/>
              </a:ext>
            </a:extLst>
          </p:cNvPr>
          <p:cNvSpPr/>
          <p:nvPr/>
        </p:nvSpPr>
        <p:spPr>
          <a:xfrm>
            <a:off x="6753419" y="469645"/>
            <a:ext cx="5081884" cy="5925339"/>
          </a:xfrm>
          <a:prstGeom prst="wedgeRoundRectCallout">
            <a:avLst>
              <a:gd name="adj1" fmla="val 12158"/>
              <a:gd name="adj2" fmla="val 46956"/>
              <a:gd name="adj3" fmla="val 16667"/>
            </a:avLst>
          </a:prstGeom>
          <a:solidFill>
            <a:srgbClr val="F9E7EB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2400" rtlCol="0" anchor="t" anchorCtr="0"/>
          <a:lstStyle/>
          <a:p>
            <a:pPr defTabSz="1219170">
              <a:defRPr/>
            </a:pPr>
            <a:r>
              <a:rPr lang="zh-TW" altLang="en-US" sz="26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大家與</a:t>
            </a:r>
            <a:r>
              <a:rPr lang="zh-TW" altLang="en-US" sz="2667" b="1" u="sng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小靖</a:t>
            </a:r>
            <a:r>
              <a:rPr lang="zh-TW" altLang="en-US" sz="26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一起成為有責任感又注重安全「追風安全俠」了。</a:t>
            </a:r>
          </a:p>
          <a:p>
            <a:pPr defTabSz="1219170">
              <a:defRPr/>
            </a:pPr>
            <a:r>
              <a:rPr lang="zh-TW" altLang="en-US" sz="26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現在換我們將所學到的交通安全知識，設計挑戰題目，完成自製大富翁。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9AAF947-8B20-8C97-E4D8-8F40349029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632" y="4881795"/>
            <a:ext cx="1978195" cy="197620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874057" y="3067736"/>
            <a:ext cx="4961246" cy="312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lnSpc>
                <a:spcPts val="4000"/>
              </a:lnSpc>
            </a:pPr>
            <a:r>
              <a:rPr lang="zh-TW" altLang="en-US" sz="2667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自製安全大富翁</a:t>
            </a:r>
            <a:r>
              <a:rPr lang="en-US" altLang="zh-TW" sz="2667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667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遊戲規則</a:t>
            </a:r>
            <a:endParaRPr lang="en-US" altLang="zh-TW" sz="2667" b="1" dirty="0">
              <a:solidFill>
                <a:srgbClr val="A92D4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8775" indent="-358775" defTabSz="914377">
              <a:lnSpc>
                <a:spcPts val="4000"/>
              </a:lnSpc>
              <a:buFont typeface="+mj-lt"/>
              <a:buAutoNum type="arabicPeriod"/>
            </a:pPr>
            <a:r>
              <a:rPr lang="zh-TW" altLang="en-US" sz="2667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在空格中填入與自行車有關的交通安全狀況題，可以參考剛才玩過的題目。</a:t>
            </a:r>
            <a:endParaRPr lang="en-US" altLang="zh-TW" sz="2667" dirty="0">
              <a:solidFill>
                <a:srgbClr val="A92D4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8775" indent="-358775" defTabSz="914377">
              <a:lnSpc>
                <a:spcPts val="4000"/>
              </a:lnSpc>
              <a:buFont typeface="+mj-lt"/>
              <a:buAutoNum type="arabicPeriod"/>
            </a:pPr>
            <a:r>
              <a:rPr lang="zh-TW" altLang="en-US" sz="2667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完成後，可自行分組找同學或返家與家人一同破關。</a:t>
            </a:r>
          </a:p>
        </p:txBody>
      </p:sp>
    </p:spTree>
    <p:extLst>
      <p:ext uri="{BB962C8B-B14F-4D97-AF65-F5344CB8AC3E}">
        <p14:creationId xmlns:p14="http://schemas.microsoft.com/office/powerpoint/2010/main" val="22722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E79E1A8-F325-88C3-5AB3-00FCB7B88A05}"/>
              </a:ext>
            </a:extLst>
          </p:cNvPr>
          <p:cNvSpPr/>
          <p:nvPr/>
        </p:nvSpPr>
        <p:spPr>
          <a:xfrm>
            <a:off x="6082522" y="-2"/>
            <a:ext cx="6108407" cy="6858001"/>
          </a:xfrm>
          <a:prstGeom prst="rect">
            <a:avLst/>
          </a:prstGeom>
          <a:solidFill>
            <a:srgbClr val="F9E7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TW" altLang="en-US" sz="1400" dirty="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643F98A-3180-0579-C985-C7C8F0F0E92E}"/>
              </a:ext>
            </a:extLst>
          </p:cNvPr>
          <p:cNvSpPr/>
          <p:nvPr/>
        </p:nvSpPr>
        <p:spPr>
          <a:xfrm>
            <a:off x="-12406" y="-1"/>
            <a:ext cx="6120812" cy="6858001"/>
          </a:xfrm>
          <a:prstGeom prst="rect">
            <a:avLst/>
          </a:prstGeom>
          <a:solidFill>
            <a:srgbClr val="EBB7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TW" altLang="en-US" sz="1400" dirty="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8A1B5B7-7BC1-F224-0A89-7FE66E3CD7A6}"/>
              </a:ext>
            </a:extLst>
          </p:cNvPr>
          <p:cNvSpPr/>
          <p:nvPr/>
        </p:nvSpPr>
        <p:spPr>
          <a:xfrm>
            <a:off x="999097" y="2615013"/>
            <a:ext cx="4059516" cy="2996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zh-TW" altLang="en-US" sz="8800" b="1" dirty="0">
                <a:ln w="3175"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休閒</a:t>
            </a:r>
            <a:endParaRPr lang="en-US" altLang="zh-TW" sz="8800" b="1" dirty="0">
              <a:ln w="3175">
                <a:noFill/>
              </a:ln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377"/>
            <a:r>
              <a:rPr lang="zh-TW" altLang="en-US" sz="8800" b="1" dirty="0">
                <a:ln w="3175"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工具</a:t>
            </a: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C1417AE8-71C8-B380-91EB-DC90F33FA81F}"/>
              </a:ext>
            </a:extLst>
          </p:cNvPr>
          <p:cNvSpPr/>
          <p:nvPr/>
        </p:nvSpPr>
        <p:spPr>
          <a:xfrm>
            <a:off x="2217683" y="646216"/>
            <a:ext cx="7788165" cy="1453517"/>
          </a:xfrm>
          <a:prstGeom prst="roundRect">
            <a:avLst/>
          </a:prstGeom>
          <a:solidFill>
            <a:srgbClr val="A92D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自行車是休閒工具？還是交通工具？</a:t>
            </a:r>
            <a:endParaRPr lang="en-US" altLang="zh-TW" sz="36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377">
              <a:defRPr/>
            </a:pP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請用一句話說出理由。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50B0B00-675D-3E96-B33D-B67A5DFC4586}"/>
              </a:ext>
            </a:extLst>
          </p:cNvPr>
          <p:cNvSpPr/>
          <p:nvPr/>
        </p:nvSpPr>
        <p:spPr>
          <a:xfrm>
            <a:off x="6852314" y="2540121"/>
            <a:ext cx="4059516" cy="2996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zh-TW" altLang="en-US" sz="8800" b="1" dirty="0">
                <a:ln w="3175"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交通</a:t>
            </a:r>
            <a:endParaRPr lang="en-US" altLang="zh-TW" sz="8800" b="1" dirty="0">
              <a:ln w="3175">
                <a:noFill/>
              </a:ln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377"/>
            <a:r>
              <a:rPr lang="zh-TW" altLang="en-US" sz="8800" b="1" dirty="0">
                <a:ln w="3175"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工具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5DE3948-8376-B54C-2C08-758A794DBF96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引起動機│活動一：「追風安全俠」大調查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0218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F0BC138F-905F-B934-7FFB-661E3690DEFE}"/>
              </a:ext>
            </a:extLst>
          </p:cNvPr>
          <p:cNvSpPr txBox="1"/>
          <p:nvPr/>
        </p:nvSpPr>
        <p:spPr>
          <a:xfrm>
            <a:off x="3818433" y="1430713"/>
            <a:ext cx="8001035" cy="45264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914377">
              <a:lnSpc>
                <a:spcPts val="5000"/>
              </a:lnSpc>
            </a:pPr>
            <a:r>
              <a:rPr lang="zh-TW" altLang="en-US" sz="3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因為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使用目的</a:t>
            </a:r>
            <a:r>
              <a:rPr lang="zh-TW" altLang="en-US" sz="3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不同，</a:t>
            </a:r>
            <a:br>
              <a:rPr lang="en-US" altLang="zh-TW" sz="3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自行車有時候被認為是休閒工具，</a:t>
            </a:r>
            <a:br>
              <a:rPr lang="en-US" altLang="zh-TW" sz="3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但是只要騎著自行車，</a:t>
            </a:r>
            <a:br>
              <a:rPr lang="en-US" altLang="zh-TW" sz="36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在道路上，它就是交通工具，</a:t>
            </a:r>
            <a:br>
              <a:rPr lang="en-US" altLang="zh-TW" sz="36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我們也變成了駕駛而不是行人，</a:t>
            </a:r>
            <a:br>
              <a:rPr lang="en-US" altLang="zh-TW" sz="3600" b="1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需要遵守跟駕駛相關的交通規則，</a:t>
            </a:r>
            <a:br>
              <a:rPr lang="en-US" altLang="zh-TW" sz="3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擔負更多的責任。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C94D3F19-A418-6FBE-B927-A4C3B6F27F84}"/>
              </a:ext>
            </a:extLst>
          </p:cNvPr>
          <p:cNvSpPr txBox="1"/>
          <p:nvPr/>
        </p:nvSpPr>
        <p:spPr>
          <a:xfrm>
            <a:off x="8694498" y="132286"/>
            <a:ext cx="349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引起動機│活動一：「追風安全俠」大調查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76748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96971318-D12C-958E-3F05-FA64A13DBE1F}"/>
              </a:ext>
            </a:extLst>
          </p:cNvPr>
          <p:cNvGrpSpPr/>
          <p:nvPr/>
        </p:nvGrpSpPr>
        <p:grpSpPr>
          <a:xfrm>
            <a:off x="-12406" y="-3"/>
            <a:ext cx="12203335" cy="6858003"/>
            <a:chOff x="-9305" y="-2"/>
            <a:chExt cx="9152501" cy="5143502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1E79E1A8-F325-88C3-5AB3-00FCB7B88A05}"/>
                </a:ext>
              </a:extLst>
            </p:cNvPr>
            <p:cNvSpPr/>
            <p:nvPr/>
          </p:nvSpPr>
          <p:spPr>
            <a:xfrm>
              <a:off x="4561891" y="-2"/>
              <a:ext cx="4581305" cy="5143501"/>
            </a:xfrm>
            <a:prstGeom prst="rect">
              <a:avLst/>
            </a:prstGeom>
            <a:solidFill>
              <a:srgbClr val="F9E7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TW" altLang="en-US" sz="1400" dirty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6643F98A-3180-0579-C985-C7C8F0F0E92E}"/>
                </a:ext>
              </a:extLst>
            </p:cNvPr>
            <p:cNvSpPr/>
            <p:nvPr/>
          </p:nvSpPr>
          <p:spPr>
            <a:xfrm>
              <a:off x="-9305" y="-1"/>
              <a:ext cx="4590609" cy="5143501"/>
            </a:xfrm>
            <a:prstGeom prst="rect">
              <a:avLst/>
            </a:prstGeom>
            <a:solidFill>
              <a:srgbClr val="EBB7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TW" altLang="en-US" sz="1400" dirty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</p:grpSp>
      <p:sp>
        <p:nvSpPr>
          <p:cNvPr id="7" name="文字方塊 6">
            <a:extLst>
              <a:ext uri="{FF2B5EF4-FFF2-40B4-BE49-F238E27FC236}">
                <a16:creationId xmlns:a16="http://schemas.microsoft.com/office/drawing/2014/main" id="{81040BE3-A41F-5C6C-846B-A538A7BB763D}"/>
              </a:ext>
            </a:extLst>
          </p:cNvPr>
          <p:cNvSpPr txBox="1"/>
          <p:nvPr/>
        </p:nvSpPr>
        <p:spPr>
          <a:xfrm>
            <a:off x="8686801" y="13228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發展活動│活動二：安全你我他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8A1B5B7-7BC1-F224-0A89-7FE66E3CD7A6}"/>
              </a:ext>
            </a:extLst>
          </p:cNvPr>
          <p:cNvSpPr/>
          <p:nvPr/>
        </p:nvSpPr>
        <p:spPr>
          <a:xfrm>
            <a:off x="999097" y="2762447"/>
            <a:ext cx="4059516" cy="16593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zh-TW" altLang="en-US" sz="8800" b="1" dirty="0">
                <a:ln w="3175"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危險</a:t>
            </a:r>
            <a:endParaRPr lang="en-US" altLang="zh-TW" sz="8800" b="1" dirty="0">
              <a:ln w="3175">
                <a:noFill/>
              </a:ln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C1417AE8-71C8-B380-91EB-DC90F33FA81F}"/>
              </a:ext>
            </a:extLst>
          </p:cNvPr>
          <p:cNvSpPr/>
          <p:nvPr/>
        </p:nvSpPr>
        <p:spPr>
          <a:xfrm>
            <a:off x="2169043" y="646217"/>
            <a:ext cx="7878725" cy="1890981"/>
          </a:xfrm>
          <a:prstGeom prst="roundRect">
            <a:avLst/>
          </a:prstGeom>
          <a:solidFill>
            <a:srgbClr val="A92D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你覺得在路上騎自行車危險嗎？</a:t>
            </a:r>
            <a:endParaRPr lang="en-US" altLang="zh-TW" sz="36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377">
              <a:defRPr/>
            </a:pP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如果你覺得危險，是對行人危險？</a:t>
            </a:r>
            <a:endParaRPr lang="en-US" altLang="zh-TW" sz="36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377">
              <a:defRPr/>
            </a:pP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還是對自行車騎士危險呢？為什麼？</a:t>
            </a:r>
            <a:endParaRPr lang="en-US" altLang="zh-TW" sz="36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50B0B00-675D-3E96-B33D-B67A5DFC4586}"/>
              </a:ext>
            </a:extLst>
          </p:cNvPr>
          <p:cNvSpPr/>
          <p:nvPr/>
        </p:nvSpPr>
        <p:spPr>
          <a:xfrm>
            <a:off x="6998618" y="2759148"/>
            <a:ext cx="4059516" cy="16593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zh-TW" altLang="en-US" sz="8800" b="1" dirty="0">
                <a:ln w="3175"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不危險</a:t>
            </a:r>
            <a:endParaRPr lang="en-US" altLang="zh-TW" sz="8800" b="1" dirty="0">
              <a:ln w="3175">
                <a:noFill/>
              </a:ln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1FCCEAD4-DC56-2494-588F-52E62E570460}"/>
              </a:ext>
            </a:extLst>
          </p:cNvPr>
          <p:cNvGrpSpPr/>
          <p:nvPr/>
        </p:nvGrpSpPr>
        <p:grpSpPr>
          <a:xfrm>
            <a:off x="627211" y="4346902"/>
            <a:ext cx="2488455" cy="1588775"/>
            <a:chOff x="627211" y="4346902"/>
            <a:chExt cx="2488455" cy="1588775"/>
          </a:xfrm>
        </p:grpSpPr>
        <p:cxnSp>
          <p:nvCxnSpPr>
            <p:cNvPr id="9" name="直線接點 8">
              <a:extLst>
                <a:ext uri="{FF2B5EF4-FFF2-40B4-BE49-F238E27FC236}">
                  <a16:creationId xmlns:a16="http://schemas.microsoft.com/office/drawing/2014/main" id="{B5748EFF-A59F-CF38-D054-627642EE3C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66852" y="4346902"/>
              <a:ext cx="896953" cy="640387"/>
            </a:xfrm>
            <a:prstGeom prst="line">
              <a:avLst/>
            </a:prstGeom>
            <a:ln w="63500">
              <a:solidFill>
                <a:srgbClr val="A92D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E5CF3271-8A1F-2C85-7DDD-DD4EF1D6634B}"/>
                </a:ext>
              </a:extLst>
            </p:cNvPr>
            <p:cNvSpPr/>
            <p:nvPr/>
          </p:nvSpPr>
          <p:spPr>
            <a:xfrm>
              <a:off x="627211" y="5063989"/>
              <a:ext cx="2488455" cy="8716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zh-TW" altLang="en-US" sz="4267" b="1" dirty="0">
                  <a:ln w="3175">
                    <a:noFill/>
                  </a:ln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對行人？</a:t>
              </a:r>
              <a:endParaRPr lang="en-US" altLang="zh-TW" sz="4267" b="1" dirty="0">
                <a:ln w="3175"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49CBC6BE-55FF-A03C-39F2-31993D8B9141}"/>
              </a:ext>
            </a:extLst>
          </p:cNvPr>
          <p:cNvGrpSpPr/>
          <p:nvPr/>
        </p:nvGrpSpPr>
        <p:grpSpPr>
          <a:xfrm>
            <a:off x="3041227" y="4362273"/>
            <a:ext cx="2607865" cy="1570225"/>
            <a:chOff x="3041227" y="4362273"/>
            <a:chExt cx="2607865" cy="1570225"/>
          </a:xfrm>
        </p:grpSpPr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FCDD5AAF-5B48-4159-4F5E-45C3081B4F54}"/>
                </a:ext>
              </a:extLst>
            </p:cNvPr>
            <p:cNvCxnSpPr>
              <a:cxnSpLocks/>
            </p:cNvCxnSpPr>
            <p:nvPr/>
          </p:nvCxnSpPr>
          <p:spPr>
            <a:xfrm>
              <a:off x="3041227" y="4362273"/>
              <a:ext cx="1009778" cy="698537"/>
            </a:xfrm>
            <a:prstGeom prst="line">
              <a:avLst/>
            </a:prstGeom>
            <a:ln w="63500">
              <a:solidFill>
                <a:srgbClr val="A92D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F9577942-6BAF-C258-F100-E72A435F5DB7}"/>
                </a:ext>
              </a:extLst>
            </p:cNvPr>
            <p:cNvSpPr/>
            <p:nvPr/>
          </p:nvSpPr>
          <p:spPr>
            <a:xfrm>
              <a:off x="3160637" y="5060810"/>
              <a:ext cx="2488455" cy="8716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zh-TW" altLang="en-US" sz="4267" b="1" dirty="0">
                  <a:ln w="3175">
                    <a:noFill/>
                  </a:ln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對騎士？</a:t>
              </a:r>
              <a:endParaRPr lang="en-US" altLang="zh-TW" sz="4267" b="1" dirty="0">
                <a:ln w="3175"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733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9E7E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08B58032-ACAD-2F8B-6526-F0663E3CBFBF}"/>
              </a:ext>
            </a:extLst>
          </p:cNvPr>
          <p:cNvSpPr/>
          <p:nvPr/>
        </p:nvSpPr>
        <p:spPr>
          <a:xfrm>
            <a:off x="914400" y="1366928"/>
            <a:ext cx="10515600" cy="5058256"/>
          </a:xfrm>
          <a:custGeom>
            <a:avLst/>
            <a:gdLst>
              <a:gd name="connsiteX0" fmla="*/ 0 w 10515600"/>
              <a:gd name="connsiteY0" fmla="*/ 0 h 5058256"/>
              <a:gd name="connsiteX1" fmla="*/ 689356 w 10515600"/>
              <a:gd name="connsiteY1" fmla="*/ 0 h 5058256"/>
              <a:gd name="connsiteX2" fmla="*/ 1273556 w 10515600"/>
              <a:gd name="connsiteY2" fmla="*/ 0 h 5058256"/>
              <a:gd name="connsiteX3" fmla="*/ 1857756 w 10515600"/>
              <a:gd name="connsiteY3" fmla="*/ 0 h 5058256"/>
              <a:gd name="connsiteX4" fmla="*/ 2441956 w 10515600"/>
              <a:gd name="connsiteY4" fmla="*/ 0 h 5058256"/>
              <a:gd name="connsiteX5" fmla="*/ 2710688 w 10515600"/>
              <a:gd name="connsiteY5" fmla="*/ 0 h 5058256"/>
              <a:gd name="connsiteX6" fmla="*/ 3400044 w 10515600"/>
              <a:gd name="connsiteY6" fmla="*/ 0 h 5058256"/>
              <a:gd name="connsiteX7" fmla="*/ 3668776 w 10515600"/>
              <a:gd name="connsiteY7" fmla="*/ 0 h 5058256"/>
              <a:gd name="connsiteX8" fmla="*/ 4252976 w 10515600"/>
              <a:gd name="connsiteY8" fmla="*/ 0 h 5058256"/>
              <a:gd name="connsiteX9" fmla="*/ 5047488 w 10515600"/>
              <a:gd name="connsiteY9" fmla="*/ 0 h 5058256"/>
              <a:gd name="connsiteX10" fmla="*/ 5842000 w 10515600"/>
              <a:gd name="connsiteY10" fmla="*/ 0 h 5058256"/>
              <a:gd name="connsiteX11" fmla="*/ 6531356 w 10515600"/>
              <a:gd name="connsiteY11" fmla="*/ 0 h 5058256"/>
              <a:gd name="connsiteX12" fmla="*/ 7010400 w 10515600"/>
              <a:gd name="connsiteY12" fmla="*/ 0 h 5058256"/>
              <a:gd name="connsiteX13" fmla="*/ 7279132 w 10515600"/>
              <a:gd name="connsiteY13" fmla="*/ 0 h 5058256"/>
              <a:gd name="connsiteX14" fmla="*/ 7758176 w 10515600"/>
              <a:gd name="connsiteY14" fmla="*/ 0 h 5058256"/>
              <a:gd name="connsiteX15" fmla="*/ 8447532 w 10515600"/>
              <a:gd name="connsiteY15" fmla="*/ 0 h 5058256"/>
              <a:gd name="connsiteX16" fmla="*/ 9242044 w 10515600"/>
              <a:gd name="connsiteY16" fmla="*/ 0 h 5058256"/>
              <a:gd name="connsiteX17" fmla="*/ 9510776 w 10515600"/>
              <a:gd name="connsiteY17" fmla="*/ 0 h 5058256"/>
              <a:gd name="connsiteX18" fmla="*/ 9779508 w 10515600"/>
              <a:gd name="connsiteY18" fmla="*/ 0 h 5058256"/>
              <a:gd name="connsiteX19" fmla="*/ 10515600 w 10515600"/>
              <a:gd name="connsiteY19" fmla="*/ 0 h 5058256"/>
              <a:gd name="connsiteX20" fmla="*/ 10515600 w 10515600"/>
              <a:gd name="connsiteY20" fmla="*/ 410281 h 5058256"/>
              <a:gd name="connsiteX21" fmla="*/ 10515600 w 10515600"/>
              <a:gd name="connsiteY21" fmla="*/ 1022892 h 5058256"/>
              <a:gd name="connsiteX22" fmla="*/ 10515600 w 10515600"/>
              <a:gd name="connsiteY22" fmla="*/ 1686085 h 5058256"/>
              <a:gd name="connsiteX23" fmla="*/ 10515600 w 10515600"/>
              <a:gd name="connsiteY23" fmla="*/ 2096366 h 5058256"/>
              <a:gd name="connsiteX24" fmla="*/ 10515600 w 10515600"/>
              <a:gd name="connsiteY24" fmla="*/ 2759560 h 5058256"/>
              <a:gd name="connsiteX25" fmla="*/ 10515600 w 10515600"/>
              <a:gd name="connsiteY25" fmla="*/ 3422753 h 5058256"/>
              <a:gd name="connsiteX26" fmla="*/ 10515600 w 10515600"/>
              <a:gd name="connsiteY26" fmla="*/ 3833034 h 5058256"/>
              <a:gd name="connsiteX27" fmla="*/ 10515600 w 10515600"/>
              <a:gd name="connsiteY27" fmla="*/ 4395062 h 5058256"/>
              <a:gd name="connsiteX28" fmla="*/ 10515600 w 10515600"/>
              <a:gd name="connsiteY28" fmla="*/ 5058256 h 5058256"/>
              <a:gd name="connsiteX29" fmla="*/ 10036556 w 10515600"/>
              <a:gd name="connsiteY29" fmla="*/ 5058256 h 5058256"/>
              <a:gd name="connsiteX30" fmla="*/ 9347200 w 10515600"/>
              <a:gd name="connsiteY30" fmla="*/ 5058256 h 5058256"/>
              <a:gd name="connsiteX31" fmla="*/ 8552688 w 10515600"/>
              <a:gd name="connsiteY31" fmla="*/ 5058256 h 5058256"/>
              <a:gd name="connsiteX32" fmla="*/ 8073644 w 10515600"/>
              <a:gd name="connsiteY32" fmla="*/ 5058256 h 5058256"/>
              <a:gd name="connsiteX33" fmla="*/ 7279132 w 10515600"/>
              <a:gd name="connsiteY33" fmla="*/ 5058256 h 5058256"/>
              <a:gd name="connsiteX34" fmla="*/ 6694932 w 10515600"/>
              <a:gd name="connsiteY34" fmla="*/ 5058256 h 5058256"/>
              <a:gd name="connsiteX35" fmla="*/ 5900420 w 10515600"/>
              <a:gd name="connsiteY35" fmla="*/ 5058256 h 5058256"/>
              <a:gd name="connsiteX36" fmla="*/ 5105908 w 10515600"/>
              <a:gd name="connsiteY36" fmla="*/ 5058256 h 5058256"/>
              <a:gd name="connsiteX37" fmla="*/ 4732020 w 10515600"/>
              <a:gd name="connsiteY37" fmla="*/ 5058256 h 5058256"/>
              <a:gd name="connsiteX38" fmla="*/ 4252976 w 10515600"/>
              <a:gd name="connsiteY38" fmla="*/ 5058256 h 5058256"/>
              <a:gd name="connsiteX39" fmla="*/ 3668776 w 10515600"/>
              <a:gd name="connsiteY39" fmla="*/ 5058256 h 5058256"/>
              <a:gd name="connsiteX40" fmla="*/ 3084576 w 10515600"/>
              <a:gd name="connsiteY40" fmla="*/ 5058256 h 5058256"/>
              <a:gd name="connsiteX41" fmla="*/ 2395220 w 10515600"/>
              <a:gd name="connsiteY41" fmla="*/ 5058256 h 5058256"/>
              <a:gd name="connsiteX42" fmla="*/ 2021332 w 10515600"/>
              <a:gd name="connsiteY42" fmla="*/ 5058256 h 5058256"/>
              <a:gd name="connsiteX43" fmla="*/ 1647444 w 10515600"/>
              <a:gd name="connsiteY43" fmla="*/ 5058256 h 5058256"/>
              <a:gd name="connsiteX44" fmla="*/ 852932 w 10515600"/>
              <a:gd name="connsiteY44" fmla="*/ 5058256 h 5058256"/>
              <a:gd name="connsiteX45" fmla="*/ 0 w 10515600"/>
              <a:gd name="connsiteY45" fmla="*/ 5058256 h 5058256"/>
              <a:gd name="connsiteX46" fmla="*/ 0 w 10515600"/>
              <a:gd name="connsiteY46" fmla="*/ 4496228 h 5058256"/>
              <a:gd name="connsiteX47" fmla="*/ 0 w 10515600"/>
              <a:gd name="connsiteY47" fmla="*/ 3883617 h 5058256"/>
              <a:gd name="connsiteX48" fmla="*/ 0 w 10515600"/>
              <a:gd name="connsiteY48" fmla="*/ 3422753 h 5058256"/>
              <a:gd name="connsiteX49" fmla="*/ 0 w 10515600"/>
              <a:gd name="connsiteY49" fmla="*/ 2860725 h 5058256"/>
              <a:gd name="connsiteX50" fmla="*/ 0 w 10515600"/>
              <a:gd name="connsiteY50" fmla="*/ 2298696 h 5058256"/>
              <a:gd name="connsiteX51" fmla="*/ 0 w 10515600"/>
              <a:gd name="connsiteY51" fmla="*/ 1787250 h 5058256"/>
              <a:gd name="connsiteX52" fmla="*/ 0 w 10515600"/>
              <a:gd name="connsiteY52" fmla="*/ 1275805 h 5058256"/>
              <a:gd name="connsiteX53" fmla="*/ 0 w 10515600"/>
              <a:gd name="connsiteY53" fmla="*/ 865524 h 5058256"/>
              <a:gd name="connsiteX54" fmla="*/ 0 w 10515600"/>
              <a:gd name="connsiteY54" fmla="*/ 0 h 5058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0515600" h="5058256" fill="none" extrusionOk="0">
                <a:moveTo>
                  <a:pt x="0" y="0"/>
                </a:moveTo>
                <a:cubicBezTo>
                  <a:pt x="162285" y="-56213"/>
                  <a:pt x="408596" y="46115"/>
                  <a:pt x="689356" y="0"/>
                </a:cubicBezTo>
                <a:cubicBezTo>
                  <a:pt x="970116" y="-46115"/>
                  <a:pt x="1033484" y="68194"/>
                  <a:pt x="1273556" y="0"/>
                </a:cubicBezTo>
                <a:cubicBezTo>
                  <a:pt x="1513628" y="-68194"/>
                  <a:pt x="1644567" y="65291"/>
                  <a:pt x="1857756" y="0"/>
                </a:cubicBezTo>
                <a:cubicBezTo>
                  <a:pt x="2070945" y="-65291"/>
                  <a:pt x="2306195" y="31774"/>
                  <a:pt x="2441956" y="0"/>
                </a:cubicBezTo>
                <a:cubicBezTo>
                  <a:pt x="2577717" y="-31774"/>
                  <a:pt x="2638886" y="4755"/>
                  <a:pt x="2710688" y="0"/>
                </a:cubicBezTo>
                <a:cubicBezTo>
                  <a:pt x="2782490" y="-4755"/>
                  <a:pt x="3253251" y="17716"/>
                  <a:pt x="3400044" y="0"/>
                </a:cubicBezTo>
                <a:cubicBezTo>
                  <a:pt x="3546837" y="-17716"/>
                  <a:pt x="3600210" y="9199"/>
                  <a:pt x="3668776" y="0"/>
                </a:cubicBezTo>
                <a:cubicBezTo>
                  <a:pt x="3737342" y="-9199"/>
                  <a:pt x="4018238" y="8584"/>
                  <a:pt x="4252976" y="0"/>
                </a:cubicBezTo>
                <a:cubicBezTo>
                  <a:pt x="4487714" y="-8584"/>
                  <a:pt x="4773927" y="46849"/>
                  <a:pt x="5047488" y="0"/>
                </a:cubicBezTo>
                <a:cubicBezTo>
                  <a:pt x="5321049" y="-46849"/>
                  <a:pt x="5450492" y="45312"/>
                  <a:pt x="5842000" y="0"/>
                </a:cubicBezTo>
                <a:cubicBezTo>
                  <a:pt x="6233508" y="-45312"/>
                  <a:pt x="6263492" y="75633"/>
                  <a:pt x="6531356" y="0"/>
                </a:cubicBezTo>
                <a:cubicBezTo>
                  <a:pt x="6799220" y="-75633"/>
                  <a:pt x="6783824" y="26891"/>
                  <a:pt x="7010400" y="0"/>
                </a:cubicBezTo>
                <a:cubicBezTo>
                  <a:pt x="7236976" y="-26891"/>
                  <a:pt x="7205060" y="9898"/>
                  <a:pt x="7279132" y="0"/>
                </a:cubicBezTo>
                <a:cubicBezTo>
                  <a:pt x="7353204" y="-9898"/>
                  <a:pt x="7538303" y="52649"/>
                  <a:pt x="7758176" y="0"/>
                </a:cubicBezTo>
                <a:cubicBezTo>
                  <a:pt x="7978049" y="-52649"/>
                  <a:pt x="8260450" y="5064"/>
                  <a:pt x="8447532" y="0"/>
                </a:cubicBezTo>
                <a:cubicBezTo>
                  <a:pt x="8634614" y="-5064"/>
                  <a:pt x="8857462" y="56274"/>
                  <a:pt x="9242044" y="0"/>
                </a:cubicBezTo>
                <a:cubicBezTo>
                  <a:pt x="9626626" y="-56274"/>
                  <a:pt x="9417884" y="29198"/>
                  <a:pt x="9510776" y="0"/>
                </a:cubicBezTo>
                <a:cubicBezTo>
                  <a:pt x="9603668" y="-29198"/>
                  <a:pt x="9650973" y="27565"/>
                  <a:pt x="9779508" y="0"/>
                </a:cubicBezTo>
                <a:cubicBezTo>
                  <a:pt x="9908043" y="-27565"/>
                  <a:pt x="10347970" y="55234"/>
                  <a:pt x="10515600" y="0"/>
                </a:cubicBezTo>
                <a:cubicBezTo>
                  <a:pt x="10534156" y="112484"/>
                  <a:pt x="10484803" y="209550"/>
                  <a:pt x="10515600" y="410281"/>
                </a:cubicBezTo>
                <a:cubicBezTo>
                  <a:pt x="10546397" y="611012"/>
                  <a:pt x="10446590" y="816634"/>
                  <a:pt x="10515600" y="1022892"/>
                </a:cubicBezTo>
                <a:cubicBezTo>
                  <a:pt x="10584610" y="1229150"/>
                  <a:pt x="10483133" y="1420486"/>
                  <a:pt x="10515600" y="1686085"/>
                </a:cubicBezTo>
                <a:cubicBezTo>
                  <a:pt x="10548067" y="1951684"/>
                  <a:pt x="10486663" y="1968879"/>
                  <a:pt x="10515600" y="2096366"/>
                </a:cubicBezTo>
                <a:cubicBezTo>
                  <a:pt x="10544537" y="2223853"/>
                  <a:pt x="10479988" y="2577338"/>
                  <a:pt x="10515600" y="2759560"/>
                </a:cubicBezTo>
                <a:cubicBezTo>
                  <a:pt x="10551212" y="2941782"/>
                  <a:pt x="10451022" y="3258351"/>
                  <a:pt x="10515600" y="3422753"/>
                </a:cubicBezTo>
                <a:cubicBezTo>
                  <a:pt x="10580178" y="3587155"/>
                  <a:pt x="10490076" y="3746309"/>
                  <a:pt x="10515600" y="3833034"/>
                </a:cubicBezTo>
                <a:cubicBezTo>
                  <a:pt x="10541124" y="3919759"/>
                  <a:pt x="10471664" y="4133729"/>
                  <a:pt x="10515600" y="4395062"/>
                </a:cubicBezTo>
                <a:cubicBezTo>
                  <a:pt x="10559536" y="4656395"/>
                  <a:pt x="10486047" y="4881803"/>
                  <a:pt x="10515600" y="5058256"/>
                </a:cubicBezTo>
                <a:cubicBezTo>
                  <a:pt x="10284951" y="5091866"/>
                  <a:pt x="10216635" y="5004111"/>
                  <a:pt x="10036556" y="5058256"/>
                </a:cubicBezTo>
                <a:cubicBezTo>
                  <a:pt x="9856477" y="5112401"/>
                  <a:pt x="9627552" y="4983758"/>
                  <a:pt x="9347200" y="5058256"/>
                </a:cubicBezTo>
                <a:cubicBezTo>
                  <a:pt x="9066848" y="5132754"/>
                  <a:pt x="8845499" y="5028234"/>
                  <a:pt x="8552688" y="5058256"/>
                </a:cubicBezTo>
                <a:cubicBezTo>
                  <a:pt x="8259877" y="5088278"/>
                  <a:pt x="8275216" y="5047031"/>
                  <a:pt x="8073644" y="5058256"/>
                </a:cubicBezTo>
                <a:cubicBezTo>
                  <a:pt x="7872072" y="5069481"/>
                  <a:pt x="7455988" y="5000040"/>
                  <a:pt x="7279132" y="5058256"/>
                </a:cubicBezTo>
                <a:cubicBezTo>
                  <a:pt x="7102276" y="5116472"/>
                  <a:pt x="6829952" y="5035278"/>
                  <a:pt x="6694932" y="5058256"/>
                </a:cubicBezTo>
                <a:cubicBezTo>
                  <a:pt x="6559912" y="5081234"/>
                  <a:pt x="6204900" y="5025454"/>
                  <a:pt x="5900420" y="5058256"/>
                </a:cubicBezTo>
                <a:cubicBezTo>
                  <a:pt x="5595940" y="5091058"/>
                  <a:pt x="5341033" y="5038534"/>
                  <a:pt x="5105908" y="5058256"/>
                </a:cubicBezTo>
                <a:cubicBezTo>
                  <a:pt x="4870783" y="5077978"/>
                  <a:pt x="4884770" y="5045863"/>
                  <a:pt x="4732020" y="5058256"/>
                </a:cubicBezTo>
                <a:cubicBezTo>
                  <a:pt x="4579270" y="5070649"/>
                  <a:pt x="4373388" y="5050519"/>
                  <a:pt x="4252976" y="5058256"/>
                </a:cubicBezTo>
                <a:cubicBezTo>
                  <a:pt x="4132564" y="5065993"/>
                  <a:pt x="3877312" y="5056998"/>
                  <a:pt x="3668776" y="5058256"/>
                </a:cubicBezTo>
                <a:cubicBezTo>
                  <a:pt x="3460240" y="5059514"/>
                  <a:pt x="3314650" y="5050673"/>
                  <a:pt x="3084576" y="5058256"/>
                </a:cubicBezTo>
                <a:cubicBezTo>
                  <a:pt x="2854502" y="5065839"/>
                  <a:pt x="2550477" y="5024436"/>
                  <a:pt x="2395220" y="5058256"/>
                </a:cubicBezTo>
                <a:cubicBezTo>
                  <a:pt x="2239963" y="5092076"/>
                  <a:pt x="2117612" y="5016754"/>
                  <a:pt x="2021332" y="5058256"/>
                </a:cubicBezTo>
                <a:cubicBezTo>
                  <a:pt x="1925052" y="5099758"/>
                  <a:pt x="1785704" y="5026216"/>
                  <a:pt x="1647444" y="5058256"/>
                </a:cubicBezTo>
                <a:cubicBezTo>
                  <a:pt x="1509184" y="5090296"/>
                  <a:pt x="1173463" y="4969232"/>
                  <a:pt x="852932" y="5058256"/>
                </a:cubicBezTo>
                <a:cubicBezTo>
                  <a:pt x="532401" y="5147280"/>
                  <a:pt x="230988" y="4993105"/>
                  <a:pt x="0" y="5058256"/>
                </a:cubicBezTo>
                <a:cubicBezTo>
                  <a:pt x="-10752" y="4822725"/>
                  <a:pt x="59189" y="4764437"/>
                  <a:pt x="0" y="4496228"/>
                </a:cubicBezTo>
                <a:cubicBezTo>
                  <a:pt x="-59189" y="4228019"/>
                  <a:pt x="52576" y="4081523"/>
                  <a:pt x="0" y="3883617"/>
                </a:cubicBezTo>
                <a:cubicBezTo>
                  <a:pt x="-52576" y="3685711"/>
                  <a:pt x="36031" y="3639061"/>
                  <a:pt x="0" y="3422753"/>
                </a:cubicBezTo>
                <a:cubicBezTo>
                  <a:pt x="-36031" y="3206445"/>
                  <a:pt x="64886" y="3094714"/>
                  <a:pt x="0" y="2860725"/>
                </a:cubicBezTo>
                <a:cubicBezTo>
                  <a:pt x="-64886" y="2626736"/>
                  <a:pt x="61658" y="2487026"/>
                  <a:pt x="0" y="2298696"/>
                </a:cubicBezTo>
                <a:cubicBezTo>
                  <a:pt x="-61658" y="2110366"/>
                  <a:pt x="43802" y="1931514"/>
                  <a:pt x="0" y="1787250"/>
                </a:cubicBezTo>
                <a:cubicBezTo>
                  <a:pt x="-43802" y="1642986"/>
                  <a:pt x="60155" y="1484024"/>
                  <a:pt x="0" y="1275805"/>
                </a:cubicBezTo>
                <a:cubicBezTo>
                  <a:pt x="-60155" y="1067586"/>
                  <a:pt x="30787" y="953445"/>
                  <a:pt x="0" y="865524"/>
                </a:cubicBezTo>
                <a:cubicBezTo>
                  <a:pt x="-30787" y="777603"/>
                  <a:pt x="52608" y="197075"/>
                  <a:pt x="0" y="0"/>
                </a:cubicBezTo>
                <a:close/>
              </a:path>
              <a:path w="10515600" h="5058256" stroke="0" extrusionOk="0">
                <a:moveTo>
                  <a:pt x="0" y="0"/>
                </a:moveTo>
                <a:cubicBezTo>
                  <a:pt x="117769" y="-54612"/>
                  <a:pt x="363642" y="16397"/>
                  <a:pt x="479044" y="0"/>
                </a:cubicBezTo>
                <a:cubicBezTo>
                  <a:pt x="594446" y="-16397"/>
                  <a:pt x="677892" y="18700"/>
                  <a:pt x="747776" y="0"/>
                </a:cubicBezTo>
                <a:cubicBezTo>
                  <a:pt x="817660" y="-18700"/>
                  <a:pt x="1147191" y="42425"/>
                  <a:pt x="1542288" y="0"/>
                </a:cubicBezTo>
                <a:cubicBezTo>
                  <a:pt x="1937385" y="-42425"/>
                  <a:pt x="1903667" y="55036"/>
                  <a:pt x="2021332" y="0"/>
                </a:cubicBezTo>
                <a:cubicBezTo>
                  <a:pt x="2138997" y="-55036"/>
                  <a:pt x="2261555" y="30614"/>
                  <a:pt x="2500376" y="0"/>
                </a:cubicBezTo>
                <a:cubicBezTo>
                  <a:pt x="2739197" y="-30614"/>
                  <a:pt x="2992326" y="934"/>
                  <a:pt x="3294888" y="0"/>
                </a:cubicBezTo>
                <a:cubicBezTo>
                  <a:pt x="3597450" y="-934"/>
                  <a:pt x="3536470" y="20588"/>
                  <a:pt x="3668776" y="0"/>
                </a:cubicBezTo>
                <a:cubicBezTo>
                  <a:pt x="3801082" y="-20588"/>
                  <a:pt x="4167052" y="95069"/>
                  <a:pt x="4463288" y="0"/>
                </a:cubicBezTo>
                <a:cubicBezTo>
                  <a:pt x="4759524" y="-95069"/>
                  <a:pt x="4927052" y="44879"/>
                  <a:pt x="5257800" y="0"/>
                </a:cubicBezTo>
                <a:cubicBezTo>
                  <a:pt x="5588548" y="-44879"/>
                  <a:pt x="5635378" y="45685"/>
                  <a:pt x="5842000" y="0"/>
                </a:cubicBezTo>
                <a:cubicBezTo>
                  <a:pt x="6048622" y="-45685"/>
                  <a:pt x="6336244" y="84925"/>
                  <a:pt x="6636512" y="0"/>
                </a:cubicBezTo>
                <a:cubicBezTo>
                  <a:pt x="6936780" y="-84925"/>
                  <a:pt x="6983770" y="37784"/>
                  <a:pt x="7115556" y="0"/>
                </a:cubicBezTo>
                <a:cubicBezTo>
                  <a:pt x="7247342" y="-37784"/>
                  <a:pt x="7473141" y="52757"/>
                  <a:pt x="7594600" y="0"/>
                </a:cubicBezTo>
                <a:cubicBezTo>
                  <a:pt x="7716059" y="-52757"/>
                  <a:pt x="8131150" y="920"/>
                  <a:pt x="8283956" y="0"/>
                </a:cubicBezTo>
                <a:cubicBezTo>
                  <a:pt x="8436762" y="-920"/>
                  <a:pt x="8664826" y="24800"/>
                  <a:pt x="8763000" y="0"/>
                </a:cubicBezTo>
                <a:cubicBezTo>
                  <a:pt x="8861174" y="-24800"/>
                  <a:pt x="9272964" y="43339"/>
                  <a:pt x="9557512" y="0"/>
                </a:cubicBezTo>
                <a:cubicBezTo>
                  <a:pt x="9842060" y="-43339"/>
                  <a:pt x="10044680" y="73864"/>
                  <a:pt x="10515600" y="0"/>
                </a:cubicBezTo>
                <a:cubicBezTo>
                  <a:pt x="10579459" y="129105"/>
                  <a:pt x="10499143" y="287497"/>
                  <a:pt x="10515600" y="562028"/>
                </a:cubicBezTo>
                <a:cubicBezTo>
                  <a:pt x="10532057" y="836559"/>
                  <a:pt x="10473836" y="905162"/>
                  <a:pt x="10515600" y="1174639"/>
                </a:cubicBezTo>
                <a:cubicBezTo>
                  <a:pt x="10557364" y="1444116"/>
                  <a:pt x="10484383" y="1441503"/>
                  <a:pt x="10515600" y="1584920"/>
                </a:cubicBezTo>
                <a:cubicBezTo>
                  <a:pt x="10546817" y="1728337"/>
                  <a:pt x="10469833" y="1901232"/>
                  <a:pt x="10515600" y="2045784"/>
                </a:cubicBezTo>
                <a:cubicBezTo>
                  <a:pt x="10561367" y="2190336"/>
                  <a:pt x="10449767" y="2454008"/>
                  <a:pt x="10515600" y="2658395"/>
                </a:cubicBezTo>
                <a:cubicBezTo>
                  <a:pt x="10581433" y="2862782"/>
                  <a:pt x="10497691" y="3065800"/>
                  <a:pt x="10515600" y="3169840"/>
                </a:cubicBezTo>
                <a:cubicBezTo>
                  <a:pt x="10533509" y="3273880"/>
                  <a:pt x="10461236" y="3467997"/>
                  <a:pt x="10515600" y="3630704"/>
                </a:cubicBezTo>
                <a:cubicBezTo>
                  <a:pt x="10569964" y="3793411"/>
                  <a:pt x="10493391" y="3963799"/>
                  <a:pt x="10515600" y="4243315"/>
                </a:cubicBezTo>
                <a:cubicBezTo>
                  <a:pt x="10537809" y="4522831"/>
                  <a:pt x="10460849" y="4681631"/>
                  <a:pt x="10515600" y="5058256"/>
                </a:cubicBezTo>
                <a:cubicBezTo>
                  <a:pt x="10361403" y="5097169"/>
                  <a:pt x="10156654" y="5038128"/>
                  <a:pt x="9931400" y="5058256"/>
                </a:cubicBezTo>
                <a:cubicBezTo>
                  <a:pt x="9706146" y="5078384"/>
                  <a:pt x="9706357" y="5036150"/>
                  <a:pt x="9557512" y="5058256"/>
                </a:cubicBezTo>
                <a:cubicBezTo>
                  <a:pt x="9408667" y="5080362"/>
                  <a:pt x="9184722" y="4999615"/>
                  <a:pt x="8868156" y="5058256"/>
                </a:cubicBezTo>
                <a:cubicBezTo>
                  <a:pt x="8551590" y="5116897"/>
                  <a:pt x="8662744" y="5024298"/>
                  <a:pt x="8494268" y="5058256"/>
                </a:cubicBezTo>
                <a:cubicBezTo>
                  <a:pt x="8325792" y="5092214"/>
                  <a:pt x="8066396" y="4983621"/>
                  <a:pt x="7804912" y="5058256"/>
                </a:cubicBezTo>
                <a:cubicBezTo>
                  <a:pt x="7543428" y="5132891"/>
                  <a:pt x="7668194" y="5031721"/>
                  <a:pt x="7536180" y="5058256"/>
                </a:cubicBezTo>
                <a:cubicBezTo>
                  <a:pt x="7404166" y="5084791"/>
                  <a:pt x="7118252" y="5024961"/>
                  <a:pt x="6846824" y="5058256"/>
                </a:cubicBezTo>
                <a:cubicBezTo>
                  <a:pt x="6575396" y="5091551"/>
                  <a:pt x="6655988" y="5027487"/>
                  <a:pt x="6472936" y="5058256"/>
                </a:cubicBezTo>
                <a:cubicBezTo>
                  <a:pt x="6289884" y="5089025"/>
                  <a:pt x="6287322" y="5035237"/>
                  <a:pt x="6204204" y="5058256"/>
                </a:cubicBezTo>
                <a:cubicBezTo>
                  <a:pt x="6121086" y="5081275"/>
                  <a:pt x="6012414" y="5021944"/>
                  <a:pt x="5830316" y="5058256"/>
                </a:cubicBezTo>
                <a:cubicBezTo>
                  <a:pt x="5648218" y="5094568"/>
                  <a:pt x="5388333" y="4993142"/>
                  <a:pt x="5140960" y="5058256"/>
                </a:cubicBezTo>
                <a:cubicBezTo>
                  <a:pt x="4893587" y="5123370"/>
                  <a:pt x="4862913" y="5018765"/>
                  <a:pt x="4767072" y="5058256"/>
                </a:cubicBezTo>
                <a:cubicBezTo>
                  <a:pt x="4671231" y="5097747"/>
                  <a:pt x="4569587" y="5055667"/>
                  <a:pt x="4498340" y="5058256"/>
                </a:cubicBezTo>
                <a:cubicBezTo>
                  <a:pt x="4427093" y="5060845"/>
                  <a:pt x="4200344" y="5045791"/>
                  <a:pt x="4124452" y="5058256"/>
                </a:cubicBezTo>
                <a:cubicBezTo>
                  <a:pt x="4048560" y="5070721"/>
                  <a:pt x="3815248" y="5007130"/>
                  <a:pt x="3645408" y="5058256"/>
                </a:cubicBezTo>
                <a:cubicBezTo>
                  <a:pt x="3475568" y="5109382"/>
                  <a:pt x="3200660" y="4992304"/>
                  <a:pt x="3061208" y="5058256"/>
                </a:cubicBezTo>
                <a:cubicBezTo>
                  <a:pt x="2921756" y="5124208"/>
                  <a:pt x="2780058" y="5037624"/>
                  <a:pt x="2687320" y="5058256"/>
                </a:cubicBezTo>
                <a:cubicBezTo>
                  <a:pt x="2594582" y="5078888"/>
                  <a:pt x="2138316" y="5001526"/>
                  <a:pt x="1892808" y="5058256"/>
                </a:cubicBezTo>
                <a:cubicBezTo>
                  <a:pt x="1647300" y="5114986"/>
                  <a:pt x="1456562" y="5020975"/>
                  <a:pt x="1308608" y="5058256"/>
                </a:cubicBezTo>
                <a:cubicBezTo>
                  <a:pt x="1160654" y="5095537"/>
                  <a:pt x="675856" y="4992037"/>
                  <a:pt x="514096" y="5058256"/>
                </a:cubicBezTo>
                <a:cubicBezTo>
                  <a:pt x="352336" y="5124475"/>
                  <a:pt x="130626" y="5057311"/>
                  <a:pt x="0" y="5058256"/>
                </a:cubicBezTo>
                <a:cubicBezTo>
                  <a:pt x="-53081" y="4863595"/>
                  <a:pt x="37957" y="4771342"/>
                  <a:pt x="0" y="4546810"/>
                </a:cubicBezTo>
                <a:cubicBezTo>
                  <a:pt x="-37957" y="4322278"/>
                  <a:pt x="15452" y="4198886"/>
                  <a:pt x="0" y="4035364"/>
                </a:cubicBezTo>
                <a:cubicBezTo>
                  <a:pt x="-15452" y="3871842"/>
                  <a:pt x="50869" y="3713517"/>
                  <a:pt x="0" y="3422753"/>
                </a:cubicBezTo>
                <a:cubicBezTo>
                  <a:pt x="-50869" y="3131989"/>
                  <a:pt x="4932" y="3041230"/>
                  <a:pt x="0" y="2860725"/>
                </a:cubicBezTo>
                <a:cubicBezTo>
                  <a:pt x="-4932" y="2680220"/>
                  <a:pt x="39524" y="2368972"/>
                  <a:pt x="0" y="2197531"/>
                </a:cubicBezTo>
                <a:cubicBezTo>
                  <a:pt x="-39524" y="2026090"/>
                  <a:pt x="28912" y="1783473"/>
                  <a:pt x="0" y="1534338"/>
                </a:cubicBezTo>
                <a:cubicBezTo>
                  <a:pt x="-28912" y="1285203"/>
                  <a:pt x="45875" y="1198289"/>
                  <a:pt x="0" y="921727"/>
                </a:cubicBezTo>
                <a:cubicBezTo>
                  <a:pt x="-45875" y="645165"/>
                  <a:pt x="65005" y="208354"/>
                  <a:pt x="0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25400">
            <a:solidFill>
              <a:srgbClr val="A92D48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endParaRPr lang="zh-TW" altLang="en-US" sz="2800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B69B2AD1-0B5F-FED3-9372-7DBFD6F3B3BE}"/>
              </a:ext>
            </a:extLst>
          </p:cNvPr>
          <p:cNvSpPr/>
          <p:nvPr/>
        </p:nvSpPr>
        <p:spPr>
          <a:xfrm>
            <a:off x="2892056" y="648085"/>
            <a:ext cx="6539023" cy="974107"/>
          </a:xfrm>
          <a:prstGeom prst="roundRect">
            <a:avLst/>
          </a:prstGeom>
          <a:solidFill>
            <a:srgbClr val="A92D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「大家來挑戰」碰撞實驗活動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72E895E2-9866-4C1B-458F-3BDAEBCE1DB5}"/>
              </a:ext>
            </a:extLst>
          </p:cNvPr>
          <p:cNvSpPr txBox="1"/>
          <p:nvPr/>
        </p:nvSpPr>
        <p:spPr>
          <a:xfrm>
            <a:off x="1348742" y="1794386"/>
            <a:ext cx="964691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場地布置與說明</a:t>
            </a:r>
            <a:endParaRPr lang="en-US" altLang="zh-TW" sz="3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189" indent="-457189" defTabSz="914377">
              <a:buClr>
                <a:prstClr val="black"/>
              </a:buClr>
              <a:buFont typeface="Wingdings" panose="05000000000000000000" pitchFamily="2" charset="2"/>
              <a:buChar char="l"/>
            </a:pPr>
            <a:r>
              <a:rPr lang="en-US" altLang="zh-TW" sz="3200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 </a:t>
            </a:r>
            <a:r>
              <a:rPr lang="zh-TW" altLang="en-US" sz="3200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條跳繩並排：</a:t>
            </a: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可以騎乘自行車的道路範圍。</a:t>
            </a:r>
            <a:endParaRPr lang="en-US" altLang="zh-TW" sz="3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189" indent="-457189" defTabSz="914377">
              <a:buClr>
                <a:prstClr val="black"/>
              </a:buClr>
              <a:buFont typeface="Wingdings" panose="05000000000000000000" pitchFamily="2" charset="2"/>
              <a:buChar char="l"/>
            </a:pPr>
            <a:r>
              <a:rPr lang="en-US" altLang="zh-TW" sz="3200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 </a:t>
            </a:r>
            <a:r>
              <a:rPr lang="zh-TW" altLang="en-US" sz="3200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支空寶特瓶：</a:t>
            </a: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行人。</a:t>
            </a:r>
            <a:endParaRPr lang="en-US" altLang="zh-TW" sz="3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189" indent="-457189" defTabSz="914377">
              <a:buClr>
                <a:prstClr val="black"/>
              </a:buClr>
              <a:buFont typeface="Wingdings" panose="05000000000000000000" pitchFamily="2" charset="2"/>
              <a:buChar char="l"/>
            </a:pPr>
            <a:r>
              <a:rPr lang="en-US" altLang="zh-TW" sz="3200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 </a:t>
            </a:r>
            <a:r>
              <a:rPr lang="zh-TW" altLang="en-US" sz="3200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支裝滿水的寶特瓶：</a:t>
            </a: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路旁堅固的物品，如機車、電線桿、防撞柱等。</a:t>
            </a:r>
            <a:endParaRPr lang="en-US" altLang="zh-TW" sz="3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189" indent="-457189" defTabSz="914377">
              <a:buClr>
                <a:prstClr val="black"/>
              </a:buClr>
              <a:buFont typeface="Wingdings" panose="05000000000000000000" pitchFamily="2" charset="2"/>
              <a:buChar char="l"/>
            </a:pPr>
            <a:r>
              <a:rPr lang="en-US" altLang="zh-TW" sz="3200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 </a:t>
            </a:r>
            <a:r>
              <a:rPr lang="zh-TW" altLang="en-US" sz="3200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個膠帶捲：</a:t>
            </a: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自行車。</a:t>
            </a:r>
            <a:endParaRPr lang="en-US" altLang="zh-TW" sz="3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189" indent="-457189" defTabSz="914377">
              <a:buClr>
                <a:prstClr val="black"/>
              </a:buClr>
              <a:buFont typeface="Wingdings" panose="05000000000000000000" pitchFamily="2" charset="2"/>
              <a:buChar char="l"/>
            </a:pPr>
            <a:r>
              <a:rPr lang="en-US" altLang="zh-TW" sz="3200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 </a:t>
            </a:r>
            <a:r>
              <a:rPr lang="zh-TW" altLang="en-US" sz="3200" dirty="0">
                <a:solidFill>
                  <a:srgbClr val="A92D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個皮球：</a:t>
            </a: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汽車。</a:t>
            </a:r>
            <a:endParaRPr lang="en-US" altLang="zh-TW" sz="3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E8DD465F-8103-0C57-134D-46DA0A28E1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33" y="3872497"/>
            <a:ext cx="4782051" cy="239938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FD2EE094-E916-875B-DB95-DE503DA16EE7}"/>
              </a:ext>
            </a:extLst>
          </p:cNvPr>
          <p:cNvSpPr txBox="1"/>
          <p:nvPr/>
        </p:nvSpPr>
        <p:spPr>
          <a:xfrm>
            <a:off x="8686801" y="13228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發展活動│活動二：安全你我他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3788993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4237</Words>
  <Application>Microsoft Office PowerPoint</Application>
  <PresentationFormat>寬螢幕</PresentationFormat>
  <Paragraphs>377</Paragraphs>
  <Slides>51</Slides>
  <Notes>42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51</vt:i4>
      </vt:variant>
    </vt:vector>
  </HeadingPairs>
  <TitlesOfParts>
    <vt:vector size="59" baseType="lpstr">
      <vt:lpstr>Calibri Light</vt:lpstr>
      <vt:lpstr>Arial</vt:lpstr>
      <vt:lpstr>Calibri</vt:lpstr>
      <vt:lpstr>Wingdings</vt:lpstr>
      <vt:lpstr>微軟正黑體</vt:lpstr>
      <vt:lpstr>Wingdings 3</vt:lpstr>
      <vt:lpstr>1_Office 佈景主題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交通安全課程模組PPT</dc:title>
  <dc:creator>User</dc:creator>
  <cp:lastModifiedBy>syuuyucc@outlook.com</cp:lastModifiedBy>
  <cp:revision>18</cp:revision>
  <dcterms:created xsi:type="dcterms:W3CDTF">2023-12-01T10:49:02Z</dcterms:created>
  <dcterms:modified xsi:type="dcterms:W3CDTF">2023-12-26T06:37:29Z</dcterms:modified>
</cp:coreProperties>
</file>